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99" r:id="rId2"/>
    <p:sldId id="260" r:id="rId3"/>
    <p:sldId id="259" r:id="rId4"/>
    <p:sldId id="275" r:id="rId5"/>
    <p:sldId id="285" r:id="rId6"/>
    <p:sldId id="286" r:id="rId7"/>
    <p:sldId id="270" r:id="rId8"/>
    <p:sldId id="262" r:id="rId9"/>
    <p:sldId id="269" r:id="rId10"/>
    <p:sldId id="261" r:id="rId11"/>
    <p:sldId id="271" r:id="rId12"/>
    <p:sldId id="272" r:id="rId13"/>
    <p:sldId id="273" r:id="rId14"/>
    <p:sldId id="274" r:id="rId15"/>
    <p:sldId id="258" r:id="rId16"/>
    <p:sldId id="276" r:id="rId17"/>
    <p:sldId id="295" r:id="rId18"/>
    <p:sldId id="294" r:id="rId19"/>
    <p:sldId id="300" r:id="rId20"/>
    <p:sldId id="297" r:id="rId21"/>
    <p:sldId id="287" r:id="rId22"/>
    <p:sldId id="288" r:id="rId23"/>
    <p:sldId id="267" r:id="rId24"/>
    <p:sldId id="264" r:id="rId25"/>
    <p:sldId id="279" r:id="rId26"/>
    <p:sldId id="280" r:id="rId27"/>
    <p:sldId id="281" r:id="rId28"/>
    <p:sldId id="265" r:id="rId29"/>
    <p:sldId id="283" r:id="rId30"/>
    <p:sldId id="290" r:id="rId31"/>
    <p:sldId id="284" r:id="rId32"/>
    <p:sldId id="29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43" autoAdjust="0"/>
    <p:restoredTop sz="94660"/>
  </p:normalViewPr>
  <p:slideViewPr>
    <p:cSldViewPr snapToGrid="0">
      <p:cViewPr>
        <p:scale>
          <a:sx n="69" d="100"/>
          <a:sy n="69" d="100"/>
        </p:scale>
        <p:origin x="1464" y="4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5F2C28-906D-4E63-88BB-C0EC6A035ACC}" type="datetimeFigureOut">
              <a:rPr lang="en-US" smtClean="0"/>
              <a:t>12/13/2024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0D11DA-6FC6-4D0C-8CD2-58CD725FD691}" type="slidenum">
              <a:rPr lang="en-US" smtClean="0"/>
              <a:t>‹#›</a:t>
            </a:fld>
            <a:endParaRPr lang="en-US"/>
          </a:p>
        </p:txBody>
      </p:sp>
    </p:spTree>
    <p:extLst>
      <p:ext uri="{BB962C8B-B14F-4D97-AF65-F5344CB8AC3E}">
        <p14:creationId xmlns:p14="http://schemas.microsoft.com/office/powerpoint/2010/main" val="3807752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D0D11DA-6FC6-4D0C-8CD2-58CD725FD691}" type="slidenum">
              <a:rPr lang="en-US" smtClean="0"/>
              <a:t>3</a:t>
            </a:fld>
            <a:endParaRPr lang="en-US"/>
          </a:p>
        </p:txBody>
      </p:sp>
    </p:spTree>
    <p:extLst>
      <p:ext uri="{BB962C8B-B14F-4D97-AF65-F5344CB8AC3E}">
        <p14:creationId xmlns:p14="http://schemas.microsoft.com/office/powerpoint/2010/main" val="3693589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7DCE3A0-3E4D-4802-B2C2-92E5596E6B1E}" type="datetime1">
              <a:rPr lang="en-US" smtClean="0"/>
              <a:t>12/13/2024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3796290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316926B-EB39-4236-9ECA-E8804664576F}" type="datetime1">
              <a:rPr lang="en-US" smtClean="0"/>
              <a:t>12/13/2024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31551012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5139B2F-6EEC-4217-9ED8-AC74C43BCC58}" type="datetime1">
              <a:rPr lang="en-US" smtClean="0"/>
              <a:t>12/13/2024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2300636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C4329F-790B-4FF4-8D94-286C963C46C7}" type="datetime1">
              <a:rPr lang="en-US" smtClean="0"/>
              <a:t>12/13/2024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41502528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F52806A-E0E7-4ACD-8585-6C87F8BD5F2E}" type="datetime1">
              <a:rPr lang="en-US" smtClean="0"/>
              <a:t>12/13/2024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1673926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FAAAD2F-15B2-4F99-A915-99AA1EC676D6}" type="datetime1">
              <a:rPr lang="en-US" smtClean="0"/>
              <a:t>12/13/2024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1479616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784CE37-0BB9-49D9-A817-B3A7C33259F7}" type="datetime1">
              <a:rPr lang="en-US" smtClean="0"/>
              <a:t>12/13/2024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279917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C310C01-0CCE-473B-8389-EA8CA3D88CA5}" type="datetime1">
              <a:rPr lang="en-US" smtClean="0"/>
              <a:t>12/13/2024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4088778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A2B163-B4FB-4850-8495-A019D9690D98}" type="datetime1">
              <a:rPr lang="en-US" smtClean="0"/>
              <a:t>12/13/2024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1008839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0F38BE0-13AF-4DC9-B07F-DB420299F09B}" type="datetime1">
              <a:rPr lang="en-US" smtClean="0"/>
              <a:t>12/13/2024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415102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C0DC78-4D0F-4B15-B93A-89632EDAA05C}" type="datetime1">
              <a:rPr lang="en-US" smtClean="0"/>
              <a:t>12/13/2024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678E57-39F4-4DE7-B236-1743E1E3EF16}" type="slidenum">
              <a:rPr lang="en-US" smtClean="0"/>
              <a:t>‹#›</a:t>
            </a:fld>
            <a:endParaRPr lang="en-US"/>
          </a:p>
        </p:txBody>
      </p:sp>
    </p:spTree>
    <p:extLst>
      <p:ext uri="{BB962C8B-B14F-4D97-AF65-F5344CB8AC3E}">
        <p14:creationId xmlns:p14="http://schemas.microsoft.com/office/powerpoint/2010/main" val="662618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6D0AE-125D-4D31-9A7F-884CE3D0B690}" type="datetime1">
              <a:rPr lang="en-US" smtClean="0"/>
              <a:t>12/13/2024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678E57-39F4-4DE7-B236-1743E1E3EF16}" type="slidenum">
              <a:rPr lang="en-US" smtClean="0"/>
              <a:t>‹#›</a:t>
            </a:fld>
            <a:endParaRPr lang="en-US"/>
          </a:p>
        </p:txBody>
      </p:sp>
    </p:spTree>
    <p:extLst>
      <p:ext uri="{BB962C8B-B14F-4D97-AF65-F5344CB8AC3E}">
        <p14:creationId xmlns:p14="http://schemas.microsoft.com/office/powerpoint/2010/main" val="17922066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doi.org/10.3389/fpubh.2017.00211"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hyperlink" Target="https://amee.org/"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50280AE-550D-EA6E-E513-6F95576D6899}"/>
              </a:ext>
            </a:extLst>
          </p:cNvPr>
          <p:cNvSpPr>
            <a:spLocks noGrp="1"/>
          </p:cNvSpPr>
          <p:nvPr>
            <p:ph type="ctrTitle"/>
          </p:nvPr>
        </p:nvSpPr>
        <p:spPr>
          <a:xfrm>
            <a:off x="1043940" y="1204090"/>
            <a:ext cx="10416209" cy="2387600"/>
          </a:xfrm>
        </p:spPr>
        <p:txBody>
          <a:bodyPr>
            <a:normAutofit/>
          </a:bodyPr>
          <a:lstStyle/>
          <a:p>
            <a:r>
              <a:rPr lang="en-US" sz="4400" b="1" dirty="0"/>
              <a:t>Teachers’ competence in Biomedical education –</a:t>
            </a:r>
            <a:br>
              <a:rPr lang="en-US" sz="4400" b="1" dirty="0"/>
            </a:br>
            <a:r>
              <a:rPr lang="en-US" sz="4400" b="1" dirty="0"/>
              <a:t>international approach</a:t>
            </a:r>
          </a:p>
        </p:txBody>
      </p:sp>
      <p:sp>
        <p:nvSpPr>
          <p:cNvPr id="3" name="Subtitle 2">
            <a:extLst>
              <a:ext uri="{FF2B5EF4-FFF2-40B4-BE49-F238E27FC236}">
                <a16:creationId xmlns="" xmlns:a16="http://schemas.microsoft.com/office/drawing/2014/main" id="{32A76E7F-14CD-C375-4DDB-BD28AEEDEE6C}"/>
              </a:ext>
            </a:extLst>
          </p:cNvPr>
          <p:cNvSpPr>
            <a:spLocks noGrp="1"/>
          </p:cNvSpPr>
          <p:nvPr>
            <p:ph type="subTitle" idx="1"/>
          </p:nvPr>
        </p:nvSpPr>
        <p:spPr>
          <a:xfrm>
            <a:off x="1517829" y="3424668"/>
            <a:ext cx="9144000" cy="1655762"/>
          </a:xfrm>
        </p:spPr>
        <p:txBody>
          <a:bodyPr/>
          <a:lstStyle/>
          <a:p>
            <a:r>
              <a:rPr lang="en-US" dirty="0" err="1"/>
              <a:t>Ljiljana</a:t>
            </a:r>
            <a:r>
              <a:rPr lang="en-US" dirty="0"/>
              <a:t> Tasic, </a:t>
            </a:r>
            <a:r>
              <a:rPr lang="en-US" dirty="0" err="1"/>
              <a:t>Bpham,Msci,PhD</a:t>
            </a:r>
            <a:r>
              <a:rPr lang="en-US" dirty="0"/>
              <a:t>, </a:t>
            </a:r>
            <a:r>
              <a:rPr lang="en-US" dirty="0" err="1"/>
              <a:t>Mclinical</a:t>
            </a:r>
            <a:r>
              <a:rPr lang="en-US" dirty="0"/>
              <a:t>, full professor</a:t>
            </a:r>
          </a:p>
          <a:p>
            <a:r>
              <a:rPr lang="en-US" dirty="0"/>
              <a:t>University of Kragujevac-Faculty of Medical science</a:t>
            </a:r>
          </a:p>
          <a:p>
            <a:r>
              <a:rPr lang="en-US" dirty="0"/>
              <a:t>Consulting and Quality </a:t>
            </a:r>
          </a:p>
          <a:p>
            <a:endParaRPr lang="en-US" dirty="0"/>
          </a:p>
        </p:txBody>
      </p:sp>
      <p:pic>
        <p:nvPicPr>
          <p:cNvPr id="13" name="Picture 12" descr="A picture containing electric blue, font, blue, symbol&#10;&#10;Description automatically generated">
            <a:extLst>
              <a:ext uri="{FF2B5EF4-FFF2-40B4-BE49-F238E27FC236}">
                <a16:creationId xmlns="" xmlns:a16="http://schemas.microsoft.com/office/drawing/2014/main" id="{F7DD74AC-90C3-60E2-5226-F9DCA519E6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7319" y="150300"/>
            <a:ext cx="2857899" cy="1114581"/>
          </a:xfrm>
          <a:prstGeom prst="rect">
            <a:avLst/>
          </a:prstGeom>
        </p:spPr>
      </p:pic>
      <p:pic>
        <p:nvPicPr>
          <p:cNvPr id="5" name="Picture 4">
            <a:extLst>
              <a:ext uri="{FF2B5EF4-FFF2-40B4-BE49-F238E27FC236}">
                <a16:creationId xmlns="" xmlns:a16="http://schemas.microsoft.com/office/drawing/2014/main" id="{9367030C-9BE6-B403-622F-8E0847B11BE9}"/>
              </a:ext>
            </a:extLst>
          </p:cNvPr>
          <p:cNvPicPr>
            <a:picLocks noChangeAspect="1"/>
          </p:cNvPicPr>
          <p:nvPr/>
        </p:nvPicPr>
        <p:blipFill>
          <a:blip r:embed="rId3"/>
          <a:stretch>
            <a:fillRect/>
          </a:stretch>
        </p:blipFill>
        <p:spPr>
          <a:xfrm>
            <a:off x="1485900" y="5751048"/>
            <a:ext cx="9144000" cy="1216950"/>
          </a:xfrm>
          <a:prstGeom prst="rect">
            <a:avLst/>
          </a:prstGeom>
        </p:spPr>
      </p:pic>
      <p:pic>
        <p:nvPicPr>
          <p:cNvPr id="6" name="Picture 5" descr="A colorful shield with a lion and a book&#10;&#10;Description automatically generated with low confidence">
            <a:extLst>
              <a:ext uri="{FF2B5EF4-FFF2-40B4-BE49-F238E27FC236}">
                <a16:creationId xmlns="" xmlns:a16="http://schemas.microsoft.com/office/drawing/2014/main" id="{FE638A5C-CE72-286F-AF18-5D42B8A683B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3940" y="5797548"/>
            <a:ext cx="441960" cy="561975"/>
          </a:xfrm>
          <a:prstGeom prst="rect">
            <a:avLst/>
          </a:prstGeom>
          <a:noFill/>
        </p:spPr>
      </p:pic>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13320" y="257590"/>
            <a:ext cx="1119833" cy="900000"/>
          </a:xfrm>
          <a:prstGeom prst="rect">
            <a:avLst/>
          </a:prstGeom>
        </p:spPr>
      </p:pic>
      <p:sp>
        <p:nvSpPr>
          <p:cNvPr id="4" name="TextBox 3">
            <a:extLst>
              <a:ext uri="{FF2B5EF4-FFF2-40B4-BE49-F238E27FC236}">
                <a16:creationId xmlns="" xmlns:a16="http://schemas.microsoft.com/office/drawing/2014/main" id="{EE6BC2B0-E284-329D-E928-D4A3EE8FD471}"/>
              </a:ext>
            </a:extLst>
          </p:cNvPr>
          <p:cNvSpPr txBox="1"/>
          <p:nvPr/>
        </p:nvSpPr>
        <p:spPr>
          <a:xfrm>
            <a:off x="2907323" y="4769407"/>
            <a:ext cx="6365012" cy="646331"/>
          </a:xfrm>
          <a:prstGeom prst="rect">
            <a:avLst/>
          </a:prstGeom>
          <a:noFill/>
        </p:spPr>
        <p:txBody>
          <a:bodyPr wrap="none" rtlCol="0">
            <a:spAutoFit/>
          </a:bodyPr>
          <a:lstStyle/>
          <a:p>
            <a:r>
              <a:rPr lang="en-US" dirty="0"/>
              <a:t>University of Belgrade-Faculty of Pharmacy, full professor (retired)</a:t>
            </a:r>
          </a:p>
          <a:p>
            <a:r>
              <a:rPr lang="en-US" dirty="0"/>
              <a:t>NGO Creative Health, Belgrade (Serbia)</a:t>
            </a:r>
          </a:p>
        </p:txBody>
      </p:sp>
      <p:sp>
        <p:nvSpPr>
          <p:cNvPr id="7" name="Slide Number Placeholder 6"/>
          <p:cNvSpPr>
            <a:spLocks noGrp="1"/>
          </p:cNvSpPr>
          <p:nvPr>
            <p:ph type="sldNum" sz="quarter" idx="12"/>
          </p:nvPr>
        </p:nvSpPr>
        <p:spPr/>
        <p:txBody>
          <a:bodyPr/>
          <a:lstStyle/>
          <a:p>
            <a:fld id="{ED678E57-39F4-4DE7-B236-1743E1E3EF16}" type="slidenum">
              <a:rPr lang="en-US" smtClean="0"/>
              <a:t>1</a:t>
            </a:fld>
            <a:endParaRPr lang="en-US"/>
          </a:p>
        </p:txBody>
      </p:sp>
    </p:spTree>
    <p:extLst>
      <p:ext uri="{BB962C8B-B14F-4D97-AF65-F5344CB8AC3E}">
        <p14:creationId xmlns:p14="http://schemas.microsoft.com/office/powerpoint/2010/main" val="39857054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sr-Latn-RS" dirty="0"/>
              <a:t>Teaching and learning</a:t>
            </a:r>
            <a:r>
              <a:rPr lang="en-US" dirty="0"/>
              <a:t> and Assessing-</a:t>
            </a:r>
            <a:r>
              <a:rPr lang="sr-Latn-RS" dirty="0"/>
              <a:t> Bloom taxonomy</a:t>
            </a:r>
            <a:br>
              <a:rPr lang="sr-Latn-RS" dirty="0"/>
            </a:br>
            <a:endParaRPr lang="en-US" dirty="0"/>
          </a:p>
        </p:txBody>
      </p:sp>
      <p:pic>
        <p:nvPicPr>
          <p:cNvPr id="1026" name="Picture 2" descr="https://thepeakperformancecenter.com/wp-content/uploads/2014/05/Blooms-Revise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57550" y="1690688"/>
            <a:ext cx="4549535" cy="4351338"/>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ED678E57-39F4-4DE7-B236-1743E1E3EF16}" type="slidenum">
              <a:rPr lang="en-US" smtClean="0"/>
              <a:t>10</a:t>
            </a:fld>
            <a:endParaRPr lang="en-US"/>
          </a:p>
        </p:txBody>
      </p:sp>
      <p:sp>
        <p:nvSpPr>
          <p:cNvPr id="4" name="TextBox 3"/>
          <p:cNvSpPr txBox="1"/>
          <p:nvPr/>
        </p:nvSpPr>
        <p:spPr>
          <a:xfrm>
            <a:off x="8485094" y="1568824"/>
            <a:ext cx="3465821" cy="1200329"/>
          </a:xfrm>
          <a:prstGeom prst="rect">
            <a:avLst/>
          </a:prstGeom>
          <a:noFill/>
        </p:spPr>
        <p:txBody>
          <a:bodyPr wrap="none" rtlCol="0">
            <a:spAutoFit/>
          </a:bodyPr>
          <a:lstStyle/>
          <a:p>
            <a:r>
              <a:rPr lang="en-US" dirty="0"/>
              <a:t>Levels of Knowledge (Bloom 1956) </a:t>
            </a:r>
            <a:endParaRPr lang="en-US" dirty="0" smtClean="0"/>
          </a:p>
          <a:p>
            <a:r>
              <a:rPr lang="en-US" dirty="0" smtClean="0"/>
              <a:t>-</a:t>
            </a:r>
            <a:r>
              <a:rPr lang="en-US" b="1" i="1" dirty="0"/>
              <a:t>Metacognition </a:t>
            </a:r>
            <a:r>
              <a:rPr lang="en-US" dirty="0"/>
              <a:t>was added in the </a:t>
            </a:r>
            <a:endParaRPr lang="en-US" dirty="0" smtClean="0"/>
          </a:p>
          <a:p>
            <a:r>
              <a:rPr lang="en-US" dirty="0" smtClean="0"/>
              <a:t>revised </a:t>
            </a:r>
            <a:r>
              <a:rPr lang="en-US" dirty="0"/>
              <a:t>version (2001). </a:t>
            </a:r>
          </a:p>
          <a:p>
            <a:endParaRPr lang="en-US" dirty="0"/>
          </a:p>
        </p:txBody>
      </p:sp>
    </p:spTree>
    <p:extLst>
      <p:ext uri="{BB962C8B-B14F-4D97-AF65-F5344CB8AC3E}">
        <p14:creationId xmlns:p14="http://schemas.microsoft.com/office/powerpoint/2010/main" val="15173672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t>Teaching and learning</a:t>
            </a:r>
            <a:r>
              <a:rPr lang="en-US" dirty="0"/>
              <a:t> and Assessing-</a:t>
            </a:r>
            <a:r>
              <a:rPr lang="sr-Latn-RS" dirty="0"/>
              <a:t> Bloom taxonomy</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b="1" dirty="0"/>
              <a:t>Remembering</a:t>
            </a:r>
            <a:r>
              <a:rPr lang="en-US" dirty="0"/>
              <a:t>: Recognizing or recalling knowledge from memory. This involves using memory to produce or retrieve definitions, facts, lists, or to recite previously learned information.</a:t>
            </a:r>
          </a:p>
          <a:p>
            <a:pPr marL="514350" indent="-514350">
              <a:buFont typeface="+mj-lt"/>
              <a:buAutoNum type="arabicPeriod"/>
            </a:pPr>
            <a:r>
              <a:rPr lang="en-US" b="1" dirty="0"/>
              <a:t>Understanding</a:t>
            </a:r>
            <a:r>
              <a:rPr lang="en-US" dirty="0"/>
              <a:t>: Constructing meaning from different types of information, whether written or graphic. This includes activities such as interpreting, exemplifying, classifying, summarizing, inferring, comparing, or explaining.</a:t>
            </a:r>
          </a:p>
          <a:p>
            <a:pPr marL="514350" indent="-514350">
              <a:buFont typeface="+mj-lt"/>
              <a:buAutoNum type="arabicPeriod"/>
            </a:pPr>
            <a:r>
              <a:rPr lang="en-US" b="1" dirty="0"/>
              <a:t>Applying</a:t>
            </a:r>
            <a:r>
              <a:rPr lang="en-US" dirty="0"/>
              <a:t>: Carrying out or using a procedure through execution or implementation. Applying refers to situations where learned material is </a:t>
            </a:r>
            <a:r>
              <a:rPr lang="en-US" b="1" dirty="0"/>
              <a:t>used to create products such as models, presentations, interviews, or simulations.</a:t>
            </a:r>
          </a:p>
        </p:txBody>
      </p:sp>
      <p:sp>
        <p:nvSpPr>
          <p:cNvPr id="4" name="Slide Number Placeholder 3"/>
          <p:cNvSpPr>
            <a:spLocks noGrp="1"/>
          </p:cNvSpPr>
          <p:nvPr>
            <p:ph type="sldNum" sz="quarter" idx="12"/>
          </p:nvPr>
        </p:nvSpPr>
        <p:spPr/>
        <p:txBody>
          <a:bodyPr/>
          <a:lstStyle/>
          <a:p>
            <a:fld id="{ED678E57-39F4-4DE7-B236-1743E1E3EF16}" type="slidenum">
              <a:rPr lang="en-US" smtClean="0"/>
              <a:t>11</a:t>
            </a:fld>
            <a:endParaRPr lang="en-US"/>
          </a:p>
        </p:txBody>
      </p:sp>
    </p:spTree>
    <p:extLst>
      <p:ext uri="{BB962C8B-B14F-4D97-AF65-F5344CB8AC3E}">
        <p14:creationId xmlns:p14="http://schemas.microsoft.com/office/powerpoint/2010/main" val="3983696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t>Teaching and learning</a:t>
            </a:r>
            <a:r>
              <a:rPr lang="en-US" dirty="0"/>
              <a:t> and Assessing-</a:t>
            </a:r>
            <a:r>
              <a:rPr lang="sr-Latn-RS" dirty="0"/>
              <a:t> Bloom taxonomy</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startAt="4"/>
            </a:pPr>
            <a:r>
              <a:rPr lang="en-US" b="1" dirty="0"/>
              <a:t>Analyzing:</a:t>
            </a:r>
            <a:r>
              <a:rPr lang="en-US" dirty="0"/>
              <a:t> Breaking down materials or concepts into parts and determining how the parts relate to one another, how they interconnect, or how they contribute to an overall structure or purpose. Mental actions involved in this function </a:t>
            </a:r>
            <a:r>
              <a:rPr lang="en-US" b="1" i="1" dirty="0"/>
              <a:t>include differentiating, organizing, and attributing, as well as distinguishing between components or parts</a:t>
            </a:r>
            <a:r>
              <a:rPr lang="en-US" dirty="0"/>
              <a:t>. Analyzing can be demonstrated through the creation of spreadsheets, surveys, charts, diagrams, or other graphic representations.</a:t>
            </a:r>
          </a:p>
          <a:p>
            <a:pPr marL="514350" indent="-514350">
              <a:buFont typeface="+mj-lt"/>
              <a:buAutoNum type="arabicPeriod" startAt="4"/>
            </a:pPr>
            <a:r>
              <a:rPr lang="en-US" b="1" dirty="0"/>
              <a:t>Evaluating:</a:t>
            </a:r>
            <a:r>
              <a:rPr lang="en-US" dirty="0"/>
              <a:t> Making judgments based on criteria and standards through checking and critiquing. Products such as critiques, recommendations, and reports can be created to demonstrate the evaluation process. In the revised taxonomy, evaluating comes before creating, as it is often a necessary step before the act of creation.</a:t>
            </a:r>
          </a:p>
        </p:txBody>
      </p:sp>
      <p:sp>
        <p:nvSpPr>
          <p:cNvPr id="4" name="Slide Number Placeholder 3"/>
          <p:cNvSpPr>
            <a:spLocks noGrp="1"/>
          </p:cNvSpPr>
          <p:nvPr>
            <p:ph type="sldNum" sz="quarter" idx="12"/>
          </p:nvPr>
        </p:nvSpPr>
        <p:spPr/>
        <p:txBody>
          <a:bodyPr/>
          <a:lstStyle/>
          <a:p>
            <a:fld id="{ED678E57-39F4-4DE7-B236-1743E1E3EF16}" type="slidenum">
              <a:rPr lang="en-US" smtClean="0"/>
              <a:t>12</a:t>
            </a:fld>
            <a:endParaRPr lang="en-US"/>
          </a:p>
        </p:txBody>
      </p:sp>
    </p:spTree>
    <p:extLst>
      <p:ext uri="{BB962C8B-B14F-4D97-AF65-F5344CB8AC3E}">
        <p14:creationId xmlns:p14="http://schemas.microsoft.com/office/powerpoint/2010/main" val="33160785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Teaching and learning</a:t>
            </a:r>
            <a:r>
              <a:rPr lang="en-US" dirty="0"/>
              <a:t> and Assessing-</a:t>
            </a:r>
            <a:r>
              <a:rPr lang="sr-Latn-RS" dirty="0"/>
              <a:t> Bloom taxonomy</a:t>
            </a:r>
            <a:endParaRPr lang="en-US" dirty="0"/>
          </a:p>
        </p:txBody>
      </p:sp>
      <p:sp>
        <p:nvSpPr>
          <p:cNvPr id="3" name="Content Placeholder 2"/>
          <p:cNvSpPr>
            <a:spLocks noGrp="1"/>
          </p:cNvSpPr>
          <p:nvPr>
            <p:ph idx="1"/>
          </p:nvPr>
        </p:nvSpPr>
        <p:spPr/>
        <p:txBody>
          <a:bodyPr/>
          <a:lstStyle/>
          <a:p>
            <a:pPr marL="514350" indent="-514350" algn="just">
              <a:buFont typeface="+mj-lt"/>
              <a:buAutoNum type="arabicPeriod" startAt="6"/>
            </a:pPr>
            <a:r>
              <a:rPr lang="en-US" b="1" i="1" dirty="0">
                <a:solidFill>
                  <a:srgbClr val="FF0000"/>
                </a:solidFill>
              </a:rPr>
              <a:t>Creating</a:t>
            </a:r>
            <a:r>
              <a:rPr lang="en-US" b="1" i="1" dirty="0"/>
              <a:t>: </a:t>
            </a:r>
            <a:r>
              <a:rPr lang="en-US" dirty="0"/>
              <a:t>Putting elements together to form a coherent or functional whole; reorganizing elements into </a:t>
            </a:r>
            <a:r>
              <a:rPr lang="en-US" b="1" dirty="0"/>
              <a:t>a new pattern or structure through generating, planning, or producing</a:t>
            </a:r>
            <a:r>
              <a:rPr lang="en-US" dirty="0"/>
              <a:t>. Creating requires users to </a:t>
            </a:r>
            <a:r>
              <a:rPr lang="en-US" i="1" dirty="0">
                <a:solidFill>
                  <a:srgbClr val="FF0000"/>
                </a:solidFill>
              </a:rPr>
              <a:t>combine parts in a new way or synthesize </a:t>
            </a:r>
            <a:r>
              <a:rPr lang="en-US" dirty="0"/>
              <a:t>them into something new and different, resulting in the creation of a new form or product. This process is considered the most challenging mental function in the revised taxonomy.</a:t>
            </a:r>
          </a:p>
          <a:p>
            <a:pPr marL="0" indent="0" algn="just">
              <a:buNone/>
            </a:pPr>
            <a:r>
              <a:rPr lang="en-US" i="1" dirty="0"/>
              <a:t>"I never try to teach my students anything… I only </a:t>
            </a:r>
            <a:r>
              <a:rPr lang="en-US" i="1" dirty="0">
                <a:solidFill>
                  <a:srgbClr val="FF0000"/>
                </a:solidFill>
              </a:rPr>
              <a:t>try to create </a:t>
            </a:r>
            <a:r>
              <a:rPr lang="en-US" i="1" dirty="0"/>
              <a:t>an environment where they can learn.“</a:t>
            </a:r>
          </a:p>
          <a:p>
            <a:pPr marL="0" indent="0" algn="just">
              <a:buNone/>
            </a:pPr>
            <a:r>
              <a:rPr lang="en-US" i="1" dirty="0"/>
              <a:t>— Albert Einstein</a:t>
            </a:r>
          </a:p>
        </p:txBody>
      </p:sp>
      <p:sp>
        <p:nvSpPr>
          <p:cNvPr id="4" name="Slide Number Placeholder 3"/>
          <p:cNvSpPr>
            <a:spLocks noGrp="1"/>
          </p:cNvSpPr>
          <p:nvPr>
            <p:ph type="sldNum" sz="quarter" idx="12"/>
          </p:nvPr>
        </p:nvSpPr>
        <p:spPr/>
        <p:txBody>
          <a:bodyPr/>
          <a:lstStyle/>
          <a:p>
            <a:fld id="{ED678E57-39F4-4DE7-B236-1743E1E3EF16}" type="slidenum">
              <a:rPr lang="en-US" smtClean="0"/>
              <a:t>13</a:t>
            </a:fld>
            <a:endParaRPr lang="en-US"/>
          </a:p>
        </p:txBody>
      </p:sp>
    </p:spTree>
    <p:extLst>
      <p:ext uri="{BB962C8B-B14F-4D97-AF65-F5344CB8AC3E}">
        <p14:creationId xmlns:p14="http://schemas.microsoft.com/office/powerpoint/2010/main" val="10444017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t>Teaching and learning</a:t>
            </a:r>
            <a:r>
              <a:rPr lang="en-US" dirty="0"/>
              <a:t> and Assessing-</a:t>
            </a:r>
            <a:r>
              <a:rPr lang="sr-Latn-RS" dirty="0"/>
              <a:t> Bloom taxonomy</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a:t>Levels of Knowledge (Bloom 1956) -</a:t>
            </a:r>
            <a:r>
              <a:rPr lang="en-US" b="1" i="1" dirty="0"/>
              <a:t>Metacognition </a:t>
            </a:r>
            <a:r>
              <a:rPr lang="en-US" dirty="0"/>
              <a:t>was added in the revised version (2001). </a:t>
            </a:r>
          </a:p>
          <a:p>
            <a:pPr marL="0" indent="0">
              <a:buNone/>
            </a:pPr>
            <a:r>
              <a:rPr lang="en-US" dirty="0"/>
              <a:t>   • </a:t>
            </a:r>
            <a:r>
              <a:rPr lang="en-US" b="1" dirty="0"/>
              <a:t>Factual Knowledge </a:t>
            </a:r>
            <a:r>
              <a:rPr lang="en-US" dirty="0"/>
              <a:t>– The basic elements students must know to be acquainted with a discipline or solve problems. </a:t>
            </a:r>
          </a:p>
          <a:p>
            <a:pPr marL="0" indent="0">
              <a:buNone/>
            </a:pPr>
            <a:r>
              <a:rPr lang="en-US" dirty="0"/>
              <a:t>• </a:t>
            </a:r>
            <a:r>
              <a:rPr lang="en-US" b="1" dirty="0"/>
              <a:t>Conceptual Knowledge </a:t>
            </a:r>
            <a:r>
              <a:rPr lang="en-US" dirty="0"/>
              <a:t>– The interrelationships among the basic elements within a larger structure that enable them to function together. </a:t>
            </a:r>
          </a:p>
          <a:p>
            <a:pPr marL="0" indent="0">
              <a:buNone/>
            </a:pPr>
            <a:r>
              <a:rPr lang="en-US" dirty="0"/>
              <a:t>• </a:t>
            </a:r>
            <a:r>
              <a:rPr lang="en-US" b="1" dirty="0"/>
              <a:t>Procedural Knowledge </a:t>
            </a:r>
            <a:r>
              <a:rPr lang="en-US" dirty="0"/>
              <a:t>– How to do something, methods of inquiry, and criteria for using skills, algorithms, techniques, and methods. </a:t>
            </a:r>
          </a:p>
          <a:p>
            <a:pPr marL="0" indent="0">
              <a:buNone/>
            </a:pPr>
            <a:r>
              <a:rPr lang="en-US" dirty="0"/>
              <a:t>• </a:t>
            </a:r>
            <a:r>
              <a:rPr lang="en-US" b="1" dirty="0"/>
              <a:t>Metacognitive Knowledge </a:t>
            </a:r>
            <a:r>
              <a:rPr lang="en-US" b="1" i="1" dirty="0"/>
              <a:t>– Knowledge of cognition in general, as well as </a:t>
            </a:r>
            <a:r>
              <a:rPr lang="en-US" b="1" i="1" dirty="0">
                <a:solidFill>
                  <a:srgbClr val="0070C0"/>
                </a:solidFill>
              </a:rPr>
              <a:t>awareness and knowledge of one’s own cognition</a:t>
            </a:r>
            <a:r>
              <a:rPr lang="en-US" dirty="0"/>
              <a:t>.</a:t>
            </a:r>
          </a:p>
        </p:txBody>
      </p:sp>
      <p:sp>
        <p:nvSpPr>
          <p:cNvPr id="5" name="TextBox 4"/>
          <p:cNvSpPr txBox="1"/>
          <p:nvPr/>
        </p:nvSpPr>
        <p:spPr>
          <a:xfrm>
            <a:off x="838200" y="5988734"/>
            <a:ext cx="9384557" cy="646331"/>
          </a:xfrm>
          <a:prstGeom prst="rect">
            <a:avLst/>
          </a:prstGeom>
          <a:noFill/>
        </p:spPr>
        <p:txBody>
          <a:bodyPr wrap="none" rtlCol="0">
            <a:spAutoFit/>
          </a:bodyPr>
          <a:lstStyle/>
          <a:p>
            <a:r>
              <a:rPr lang="en-US" dirty="0"/>
              <a:t> Anderson, L. W. &amp; </a:t>
            </a:r>
            <a:r>
              <a:rPr lang="en-US" dirty="0" err="1"/>
              <a:t>Krathwohl</a:t>
            </a:r>
            <a:r>
              <a:rPr lang="en-US" dirty="0"/>
              <a:t>, D.R., et al (2001) A taxonomy for learning, teaching and assessing: </a:t>
            </a:r>
          </a:p>
          <a:p>
            <a:r>
              <a:rPr lang="en-US" dirty="0"/>
              <a:t>A revision of Bloom’s taxonomy of educational objectives. New York: Longman.</a:t>
            </a:r>
          </a:p>
        </p:txBody>
      </p:sp>
      <p:sp>
        <p:nvSpPr>
          <p:cNvPr id="4" name="Slide Number Placeholder 3"/>
          <p:cNvSpPr>
            <a:spLocks noGrp="1"/>
          </p:cNvSpPr>
          <p:nvPr>
            <p:ph type="sldNum" sz="quarter" idx="12"/>
          </p:nvPr>
        </p:nvSpPr>
        <p:spPr/>
        <p:txBody>
          <a:bodyPr/>
          <a:lstStyle/>
          <a:p>
            <a:fld id="{ED678E57-39F4-4DE7-B236-1743E1E3EF16}" type="slidenum">
              <a:rPr lang="en-US" smtClean="0"/>
              <a:t>14</a:t>
            </a:fld>
            <a:endParaRPr lang="en-US"/>
          </a:p>
        </p:txBody>
      </p:sp>
    </p:spTree>
    <p:extLst>
      <p:ext uri="{BB962C8B-B14F-4D97-AF65-F5344CB8AC3E}">
        <p14:creationId xmlns:p14="http://schemas.microsoft.com/office/powerpoint/2010/main" val="2757618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Changes in medical education</a:t>
            </a:r>
            <a:endParaRPr lang="en-US" dirty="0"/>
          </a:p>
        </p:txBody>
      </p:sp>
      <p:sp>
        <p:nvSpPr>
          <p:cNvPr id="3" name="Content Placeholder 2"/>
          <p:cNvSpPr>
            <a:spLocks noGrp="1"/>
          </p:cNvSpPr>
          <p:nvPr>
            <p:ph idx="1"/>
          </p:nvPr>
        </p:nvSpPr>
        <p:spPr/>
        <p:txBody>
          <a:bodyPr>
            <a:normAutofit fontScale="85000" lnSpcReduction="20000"/>
          </a:bodyPr>
          <a:lstStyle/>
          <a:p>
            <a:r>
              <a:rPr lang="sr-Latn-RS" b="1" dirty="0"/>
              <a:t>Old</a:t>
            </a:r>
            <a:r>
              <a:rPr lang="sr-Cyrl-RS" b="1" dirty="0"/>
              <a:t> paradigm </a:t>
            </a:r>
            <a:r>
              <a:rPr lang="sr-Cyrl-RS" dirty="0"/>
              <a:t>the structure- and process-</a:t>
            </a:r>
            <a:r>
              <a:rPr lang="sr-Latn-RS" dirty="0"/>
              <a:t> outcome </a:t>
            </a:r>
            <a:r>
              <a:rPr lang="sr-Cyrl-RS" dirty="0"/>
              <a:t>based curriculum</a:t>
            </a:r>
            <a:endParaRPr lang="sr-Latn-RS" dirty="0"/>
          </a:p>
          <a:p>
            <a:r>
              <a:rPr lang="sr-Latn-RS" b="1" dirty="0"/>
              <a:t>New paradigm</a:t>
            </a:r>
            <a:r>
              <a:rPr lang="sr-Cyrl-RS" b="1" dirty="0"/>
              <a:t> </a:t>
            </a:r>
            <a:r>
              <a:rPr lang="sr-Cyrl-RS" b="1" dirty="0">
                <a:solidFill>
                  <a:schemeClr val="accent5"/>
                </a:solidFill>
              </a:rPr>
              <a:t>competency-based curriculum and evaluation of outcomes</a:t>
            </a:r>
            <a:r>
              <a:rPr lang="sr-Cyrl-RS" dirty="0"/>
              <a:t>. </a:t>
            </a:r>
            <a:endParaRPr lang="sr-Latn-RS" dirty="0"/>
          </a:p>
          <a:p>
            <a:pPr marL="0" indent="0">
              <a:buNone/>
            </a:pPr>
            <a:r>
              <a:rPr lang="sr-Cyrl-RS" dirty="0"/>
              <a:t>The outcomes we want from medical education now </a:t>
            </a:r>
            <a:r>
              <a:rPr lang="sr-Latn-RS" dirty="0"/>
              <a:t>is health professionals</a:t>
            </a:r>
          </a:p>
          <a:p>
            <a:pPr>
              <a:buFont typeface="Wingdings" panose="05000000000000000000" pitchFamily="2" charset="2"/>
              <a:buChar char="v"/>
            </a:pPr>
            <a:r>
              <a:rPr lang="sr-Cyrl-RS" dirty="0"/>
              <a:t>who bring a </a:t>
            </a:r>
            <a:r>
              <a:rPr lang="sr-Cyrl-RS" b="1" dirty="0">
                <a:solidFill>
                  <a:srgbClr val="FF0000"/>
                </a:solidFill>
              </a:rPr>
              <a:t>humanistic approach to medicine</a:t>
            </a:r>
            <a:r>
              <a:rPr lang="sr-Cyrl-RS" dirty="0"/>
              <a:t>; </a:t>
            </a:r>
            <a:endParaRPr lang="sr-Latn-RS" dirty="0"/>
          </a:p>
          <a:p>
            <a:pPr>
              <a:buFont typeface="Wingdings" panose="05000000000000000000" pitchFamily="2" charset="2"/>
              <a:buChar char="v"/>
            </a:pPr>
            <a:r>
              <a:rPr lang="sr-Cyrl-RS" dirty="0"/>
              <a:t>who have </a:t>
            </a:r>
            <a:r>
              <a:rPr lang="sr-Cyrl-RS" b="1" dirty="0">
                <a:solidFill>
                  <a:srgbClr val="FF0000"/>
                </a:solidFill>
              </a:rPr>
              <a:t>a patient-centered approach </a:t>
            </a:r>
            <a:r>
              <a:rPr lang="sr-Cyrl-RS" dirty="0"/>
              <a:t>to medical care; </a:t>
            </a:r>
            <a:endParaRPr lang="sr-Latn-RS" dirty="0"/>
          </a:p>
          <a:p>
            <a:pPr>
              <a:buFont typeface="Wingdings" panose="05000000000000000000" pitchFamily="2" charset="2"/>
              <a:buChar char="v"/>
            </a:pPr>
            <a:r>
              <a:rPr lang="sr-Cyrl-RS" dirty="0"/>
              <a:t>an appreciation of the </a:t>
            </a:r>
            <a:r>
              <a:rPr lang="sr-Cyrl-RS" b="1" dirty="0">
                <a:solidFill>
                  <a:srgbClr val="FF0000"/>
                </a:solidFill>
              </a:rPr>
              <a:t>value of fundamental research </a:t>
            </a:r>
            <a:r>
              <a:rPr lang="sr-Cyrl-RS" dirty="0"/>
              <a:t>for the </a:t>
            </a:r>
            <a:r>
              <a:rPr lang="sr-Cyrl-RS" b="1" dirty="0">
                <a:solidFill>
                  <a:srgbClr val="FF0000"/>
                </a:solidFill>
              </a:rPr>
              <a:t>advancement of medical science</a:t>
            </a:r>
            <a:r>
              <a:rPr lang="sr-Cyrl-RS" dirty="0"/>
              <a:t>; </a:t>
            </a:r>
            <a:endParaRPr lang="sr-Latn-RS" dirty="0"/>
          </a:p>
          <a:p>
            <a:pPr>
              <a:buFont typeface="Wingdings" panose="05000000000000000000" pitchFamily="2" charset="2"/>
              <a:buChar char="v"/>
            </a:pPr>
            <a:r>
              <a:rPr lang="sr-Cyrl-RS" dirty="0"/>
              <a:t>a </a:t>
            </a:r>
            <a:r>
              <a:rPr lang="sr-Cyrl-RS" b="1" dirty="0">
                <a:solidFill>
                  <a:srgbClr val="FF0000"/>
                </a:solidFill>
              </a:rPr>
              <a:t>global perspective on contemporary health issues</a:t>
            </a:r>
            <a:r>
              <a:rPr lang="sr-Cyrl-RS" dirty="0"/>
              <a:t>; </a:t>
            </a:r>
            <a:r>
              <a:rPr lang="en-US" dirty="0"/>
              <a:t>(</a:t>
            </a:r>
            <a:r>
              <a:rPr lang="en-US" b="1" dirty="0">
                <a:solidFill>
                  <a:srgbClr val="0070C0"/>
                </a:solidFill>
              </a:rPr>
              <a:t>WHO, Global health vs. </a:t>
            </a:r>
            <a:r>
              <a:rPr lang="en-US" b="1" dirty="0" err="1" smtClean="0">
                <a:solidFill>
                  <a:srgbClr val="0070C0"/>
                </a:solidFill>
              </a:rPr>
              <a:t>Planetal</a:t>
            </a:r>
            <a:r>
              <a:rPr lang="en-US" b="1" dirty="0" smtClean="0">
                <a:solidFill>
                  <a:srgbClr val="0070C0"/>
                </a:solidFill>
              </a:rPr>
              <a:t> </a:t>
            </a:r>
            <a:r>
              <a:rPr lang="en-US" b="1" dirty="0">
                <a:solidFill>
                  <a:srgbClr val="0070C0"/>
                </a:solidFill>
              </a:rPr>
              <a:t>Health)</a:t>
            </a:r>
            <a:endParaRPr lang="sr-Latn-RS" b="1" dirty="0">
              <a:solidFill>
                <a:srgbClr val="0070C0"/>
              </a:solidFill>
            </a:endParaRPr>
          </a:p>
          <a:p>
            <a:pPr>
              <a:buFont typeface="Wingdings" panose="05000000000000000000" pitchFamily="2" charset="2"/>
              <a:buChar char="v"/>
            </a:pPr>
            <a:r>
              <a:rPr lang="sr-Cyrl-RS" dirty="0"/>
              <a:t>an appreciation of the </a:t>
            </a:r>
            <a:r>
              <a:rPr lang="sr-Cyrl-RS" b="1" dirty="0">
                <a:solidFill>
                  <a:srgbClr val="FF0000"/>
                </a:solidFill>
              </a:rPr>
              <a:t>importance of the biological and population sciences for the advancement of medicine</a:t>
            </a:r>
            <a:r>
              <a:rPr lang="en-US" b="1" dirty="0">
                <a:solidFill>
                  <a:srgbClr val="FF0000"/>
                </a:solidFill>
              </a:rPr>
              <a:t> </a:t>
            </a:r>
            <a:r>
              <a:rPr lang="en-US" b="1" dirty="0">
                <a:solidFill>
                  <a:srgbClr val="0070C0"/>
                </a:solidFill>
              </a:rPr>
              <a:t>(pre clinical courses, clinical courses, and public health/social sciences courses )</a:t>
            </a:r>
          </a:p>
        </p:txBody>
      </p:sp>
      <p:sp>
        <p:nvSpPr>
          <p:cNvPr id="4" name="Slide Number Placeholder 3"/>
          <p:cNvSpPr>
            <a:spLocks noGrp="1"/>
          </p:cNvSpPr>
          <p:nvPr>
            <p:ph type="sldNum" sz="quarter" idx="12"/>
          </p:nvPr>
        </p:nvSpPr>
        <p:spPr/>
        <p:txBody>
          <a:bodyPr/>
          <a:lstStyle/>
          <a:p>
            <a:fld id="{ED678E57-39F4-4DE7-B236-1743E1E3EF16}" type="slidenum">
              <a:rPr lang="en-US" smtClean="0"/>
              <a:t>15</a:t>
            </a:fld>
            <a:endParaRPr lang="en-US"/>
          </a:p>
        </p:txBody>
      </p:sp>
    </p:spTree>
    <p:extLst>
      <p:ext uri="{BB962C8B-B14F-4D97-AF65-F5344CB8AC3E}">
        <p14:creationId xmlns:p14="http://schemas.microsoft.com/office/powerpoint/2010/main" val="22715611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RS" dirty="0"/>
              <a:t>Changes in medical education</a:t>
            </a:r>
            <a:endParaRPr lang="en-US" dirty="0"/>
          </a:p>
        </p:txBody>
      </p:sp>
      <p:sp>
        <p:nvSpPr>
          <p:cNvPr id="3" name="Content Placeholder 2"/>
          <p:cNvSpPr>
            <a:spLocks noGrp="1"/>
          </p:cNvSpPr>
          <p:nvPr>
            <p:ph idx="1"/>
          </p:nvPr>
        </p:nvSpPr>
        <p:spPr/>
        <p:txBody>
          <a:bodyPr/>
          <a:lstStyle/>
          <a:p>
            <a:r>
              <a:rPr lang="en-US" dirty="0" smtClean="0"/>
              <a:t>Interdisciplinary-multidisciplinary</a:t>
            </a:r>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16</a:t>
            </a:fld>
            <a:endParaRPr lang="en-US"/>
          </a:p>
        </p:txBody>
      </p:sp>
    </p:spTree>
    <p:extLst>
      <p:ext uri="{BB962C8B-B14F-4D97-AF65-F5344CB8AC3E}">
        <p14:creationId xmlns:p14="http://schemas.microsoft.com/office/powerpoint/2010/main" val="1081914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0684" y="1339539"/>
            <a:ext cx="4823010" cy="5313746"/>
          </a:xfrm>
          <a:prstGeom prst="rect">
            <a:avLst/>
          </a:prstGeom>
        </p:spPr>
      </p:pic>
      <p:pic>
        <p:nvPicPr>
          <p:cNvPr id="5" name="Picture 4"/>
          <p:cNvPicPr>
            <a:picLocks noChangeAspect="1"/>
          </p:cNvPicPr>
          <p:nvPr/>
        </p:nvPicPr>
        <p:blipFill>
          <a:blip r:embed="rId3"/>
          <a:stretch>
            <a:fillRect/>
          </a:stretch>
        </p:blipFill>
        <p:spPr>
          <a:xfrm>
            <a:off x="5970495" y="1159809"/>
            <a:ext cx="5847509" cy="5357907"/>
          </a:xfrm>
          <a:prstGeom prst="rect">
            <a:avLst/>
          </a:prstGeom>
        </p:spPr>
      </p:pic>
      <p:sp>
        <p:nvSpPr>
          <p:cNvPr id="6" name="TextBox 5"/>
          <p:cNvSpPr txBox="1"/>
          <p:nvPr/>
        </p:nvSpPr>
        <p:spPr>
          <a:xfrm>
            <a:off x="80682" y="236007"/>
            <a:ext cx="11510683" cy="1477328"/>
          </a:xfrm>
          <a:prstGeom prst="rect">
            <a:avLst/>
          </a:prstGeom>
          <a:noFill/>
        </p:spPr>
        <p:txBody>
          <a:bodyPr wrap="square" rtlCol="0">
            <a:spAutoFit/>
          </a:bodyPr>
          <a:lstStyle/>
          <a:p>
            <a:r>
              <a:rPr lang="en-US" dirty="0"/>
              <a:t>Strong </a:t>
            </a:r>
            <a:r>
              <a:rPr lang="en-US" b="1" dirty="0"/>
              <a:t>growth of interdisciplinary sciences might find exceptional </a:t>
            </a:r>
            <a:r>
              <a:rPr lang="en-US" b="1" dirty="0" err="1"/>
              <a:t>example</a:t>
            </a:r>
            <a:r>
              <a:rPr lang="en-US" b="1" dirty="0"/>
              <a:t> in academic health economics</a:t>
            </a:r>
            <a:r>
              <a:rPr lang="en-US" dirty="0"/>
              <a:t>. </a:t>
            </a:r>
          </a:p>
          <a:p>
            <a:r>
              <a:rPr lang="en-US" dirty="0"/>
              <a:t>We decided to observe the quantitative output in this science since the beginning of the twenty-first century  SYSTEMATIC REVIEW article Front. Public Health, 11 August 2017 Sec. Health Economics</a:t>
            </a:r>
          </a:p>
          <a:p>
            <a:r>
              <a:rPr lang="en-US" dirty="0"/>
              <a:t>Volume 5 - 2017 | </a:t>
            </a:r>
            <a:r>
              <a:rPr lang="en-US" dirty="0">
                <a:hlinkClick r:id="rId4"/>
              </a:rPr>
              <a:t>https://doi.org/10.3389/fpubh.2017.00211</a:t>
            </a:r>
            <a:endParaRPr lang="en-US" dirty="0"/>
          </a:p>
          <a:p>
            <a:endParaRPr lang="en-US" dirty="0"/>
          </a:p>
        </p:txBody>
      </p:sp>
      <p:sp>
        <p:nvSpPr>
          <p:cNvPr id="3" name="Slide Number Placeholder 2"/>
          <p:cNvSpPr>
            <a:spLocks noGrp="1"/>
          </p:cNvSpPr>
          <p:nvPr>
            <p:ph type="sldNum" sz="quarter" idx="12"/>
          </p:nvPr>
        </p:nvSpPr>
        <p:spPr/>
        <p:txBody>
          <a:bodyPr/>
          <a:lstStyle/>
          <a:p>
            <a:fld id="{1593B90E-BD99-4FF7-9917-CC7FE271BEA2}" type="slidenum">
              <a:rPr lang="en-US" smtClean="0"/>
              <a:t>17</a:t>
            </a:fld>
            <a:endParaRPr lang="en-US"/>
          </a:p>
        </p:txBody>
      </p:sp>
    </p:spTree>
    <p:extLst>
      <p:ext uri="{BB962C8B-B14F-4D97-AF65-F5344CB8AC3E}">
        <p14:creationId xmlns:p14="http://schemas.microsoft.com/office/powerpoint/2010/main" val="3916627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798424" y="501602"/>
            <a:ext cx="1201671" cy="1865080"/>
          </a:xfrm>
        </p:spPr>
        <p:txBody>
          <a:bodyPr>
            <a:normAutofit/>
          </a:bodyPr>
          <a:lstStyle/>
          <a:p>
            <a:endParaRPr lang="en-US" sz="2000" dirty="0"/>
          </a:p>
        </p:txBody>
      </p:sp>
      <p:pic>
        <p:nvPicPr>
          <p:cNvPr id="1026" name="Picture 2" descr="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53906"/>
            <a:ext cx="8973671" cy="6743362"/>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1593B90E-BD99-4FF7-9917-CC7FE271BEA2}" type="slidenum">
              <a:rPr lang="en-US" smtClean="0"/>
              <a:t>18</a:t>
            </a:fld>
            <a:endParaRPr lang="en-US"/>
          </a:p>
        </p:txBody>
      </p:sp>
    </p:spTree>
    <p:extLst>
      <p:ext uri="{BB962C8B-B14F-4D97-AF65-F5344CB8AC3E}">
        <p14:creationId xmlns:p14="http://schemas.microsoft.com/office/powerpoint/2010/main" val="38691567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Interactive teaching in biomedical education</a:t>
            </a:r>
            <a:endParaRPr lang="en-US" sz="4000" b="1" dirty="0"/>
          </a:p>
        </p:txBody>
      </p:sp>
      <p:sp>
        <p:nvSpPr>
          <p:cNvPr id="3" name="Content Placeholder 2"/>
          <p:cNvSpPr>
            <a:spLocks noGrp="1"/>
          </p:cNvSpPr>
          <p:nvPr>
            <p:ph idx="1"/>
          </p:nvPr>
        </p:nvSpPr>
        <p:spPr>
          <a:xfrm>
            <a:off x="838200" y="1384300"/>
            <a:ext cx="10515600" cy="5181600"/>
          </a:xfrm>
        </p:spPr>
        <p:txBody>
          <a:bodyPr>
            <a:normAutofit fontScale="32500" lnSpcReduction="20000"/>
          </a:bodyPr>
          <a:lstStyle/>
          <a:p>
            <a:r>
              <a:rPr lang="en-US" sz="6200" dirty="0"/>
              <a:t>Active process between the student and teachers, by different methods and tools that fully engage the student</a:t>
            </a:r>
          </a:p>
          <a:p>
            <a:endParaRPr lang="en-US" sz="6200" dirty="0" smtClean="0"/>
          </a:p>
          <a:p>
            <a:r>
              <a:rPr lang="en-US" sz="6200" dirty="0" smtClean="0"/>
              <a:t>For clinical course-experiential/virtual clinical rotation (one-two week)</a:t>
            </a:r>
          </a:p>
          <a:p>
            <a:r>
              <a:rPr lang="en-US" sz="6200" dirty="0" smtClean="0"/>
              <a:t>For pre clinical and health/social course at on line platform </a:t>
            </a:r>
          </a:p>
          <a:p>
            <a:r>
              <a:rPr lang="en-US" sz="6200" dirty="0" smtClean="0"/>
              <a:t>Teaching and learning method – </a:t>
            </a:r>
          </a:p>
          <a:p>
            <a:pPr marL="0" indent="0">
              <a:buNone/>
            </a:pPr>
            <a:r>
              <a:rPr lang="en-US" sz="6200" dirty="0"/>
              <a:t> </a:t>
            </a:r>
            <a:r>
              <a:rPr lang="en-US" sz="6200" dirty="0" smtClean="0"/>
              <a:t>       Project- </a:t>
            </a:r>
            <a:r>
              <a:rPr lang="en-US" sz="6200" dirty="0"/>
              <a:t>local PH vs global public health </a:t>
            </a:r>
            <a:r>
              <a:rPr lang="en-US" sz="6200" dirty="0" smtClean="0"/>
              <a:t>need; </a:t>
            </a:r>
          </a:p>
          <a:p>
            <a:pPr marL="0" indent="0">
              <a:buNone/>
            </a:pPr>
            <a:r>
              <a:rPr lang="en-US" sz="6200" dirty="0"/>
              <a:t> </a:t>
            </a:r>
            <a:r>
              <a:rPr lang="en-US" sz="6200" dirty="0" smtClean="0"/>
              <a:t>       case scenario (video)</a:t>
            </a:r>
          </a:p>
          <a:p>
            <a:pPr marL="0" indent="0">
              <a:buNone/>
            </a:pPr>
            <a:r>
              <a:rPr lang="en-US" sz="6200" dirty="0"/>
              <a:t> </a:t>
            </a:r>
            <a:r>
              <a:rPr lang="en-US" sz="6200" dirty="0" smtClean="0"/>
              <a:t>       Rotated classroom -course </a:t>
            </a:r>
            <a:r>
              <a:rPr lang="en-US" sz="6200" dirty="0"/>
              <a:t>materials </a:t>
            </a:r>
            <a:r>
              <a:rPr lang="en-US" sz="6200" dirty="0" smtClean="0"/>
              <a:t>(</a:t>
            </a:r>
            <a:r>
              <a:rPr lang="en-US" sz="6200" dirty="0"/>
              <a:t>news and publication, story telling)  </a:t>
            </a:r>
            <a:endParaRPr lang="en-US" sz="6200" dirty="0" smtClean="0"/>
          </a:p>
          <a:p>
            <a:pPr marL="0" indent="0">
              <a:buNone/>
            </a:pPr>
            <a:r>
              <a:rPr lang="en-US" sz="6200" dirty="0"/>
              <a:t> </a:t>
            </a:r>
            <a:r>
              <a:rPr lang="en-US" sz="6200" dirty="0" smtClean="0"/>
              <a:t>       student active working reporting</a:t>
            </a:r>
            <a:r>
              <a:rPr lang="en-US" sz="6200" dirty="0"/>
              <a:t>, reflexive, critical </a:t>
            </a:r>
            <a:r>
              <a:rPr lang="en-US" sz="6200" dirty="0" smtClean="0"/>
              <a:t>thinking</a:t>
            </a:r>
          </a:p>
          <a:p>
            <a:pPr marL="0" indent="0">
              <a:buNone/>
            </a:pPr>
            <a:r>
              <a:rPr lang="en-US" sz="6200" dirty="0"/>
              <a:t> </a:t>
            </a:r>
            <a:r>
              <a:rPr lang="en-US" sz="6200" dirty="0" smtClean="0"/>
              <a:t>       transformative learning, student centered teaching, </a:t>
            </a:r>
            <a:endParaRPr lang="en-US" sz="6200" dirty="0"/>
          </a:p>
          <a:p>
            <a:r>
              <a:rPr lang="en-US" sz="6200" dirty="0"/>
              <a:t>On line </a:t>
            </a:r>
            <a:r>
              <a:rPr lang="en-US" sz="6200" dirty="0" smtClean="0"/>
              <a:t>-</a:t>
            </a:r>
            <a:r>
              <a:rPr lang="en-US" sz="6200" dirty="0"/>
              <a:t>on </a:t>
            </a:r>
            <a:r>
              <a:rPr lang="en-US" sz="6200" dirty="0" smtClean="0"/>
              <a:t>platform (Moodle… </a:t>
            </a:r>
            <a:endParaRPr lang="en-US" sz="6200" dirty="0"/>
          </a:p>
          <a:p>
            <a:r>
              <a:rPr lang="en-US" sz="6200" dirty="0"/>
              <a:t>Teachers- moderator-not tutors; mentors </a:t>
            </a:r>
            <a:r>
              <a:rPr lang="en-US" sz="6200" dirty="0" smtClean="0"/>
              <a:t>and </a:t>
            </a:r>
            <a:r>
              <a:rPr lang="en-US" sz="6200" dirty="0"/>
              <a:t>carriers couch </a:t>
            </a:r>
            <a:endParaRPr lang="en-US" sz="6200" dirty="0" smtClean="0"/>
          </a:p>
          <a:p>
            <a:r>
              <a:rPr lang="en-US" sz="6200" dirty="0" smtClean="0"/>
              <a:t>Tools- LMS (Learning Management System), </a:t>
            </a:r>
            <a:r>
              <a:rPr lang="en-US" sz="6200" dirty="0" err="1" smtClean="0"/>
              <a:t>WeB</a:t>
            </a:r>
            <a:r>
              <a:rPr lang="en-US" sz="6200" dirty="0" smtClean="0"/>
              <a:t> log, Wiki, social Networks, Social bookmark, </a:t>
            </a:r>
            <a:r>
              <a:rPr lang="en-US" sz="6200" dirty="0" err="1" smtClean="0"/>
              <a:t>podcating</a:t>
            </a:r>
            <a:r>
              <a:rPr lang="en-US" sz="6200" dirty="0" smtClean="0"/>
              <a:t> </a:t>
            </a:r>
            <a:r>
              <a:rPr lang="en-US" sz="6200" dirty="0" err="1" smtClean="0"/>
              <a:t>ect</a:t>
            </a:r>
            <a:r>
              <a:rPr lang="en-US" sz="6200" dirty="0" smtClean="0"/>
              <a:t> </a:t>
            </a:r>
            <a:endParaRPr lang="en-US" sz="6200" dirty="0"/>
          </a:p>
          <a:p>
            <a:endParaRPr lang="en-US" dirty="0"/>
          </a:p>
        </p:txBody>
      </p:sp>
    </p:spTree>
    <p:extLst>
      <p:ext uri="{BB962C8B-B14F-4D97-AF65-F5344CB8AC3E}">
        <p14:creationId xmlns:p14="http://schemas.microsoft.com/office/powerpoint/2010/main" val="541260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solidFill>
                  <a:srgbClr val="FF0000"/>
                </a:solidFill>
              </a:rPr>
              <a:t>T4.1 Organize workshops for teaching staff related to </a:t>
            </a:r>
            <a:r>
              <a:rPr lang="en-US" sz="3100" dirty="0" err="1">
                <a:solidFill>
                  <a:srgbClr val="FF0000"/>
                </a:solidFill>
              </a:rPr>
              <a:t>IoC</a:t>
            </a:r>
            <a:r>
              <a:rPr lang="en-US" sz="3100" dirty="0">
                <a:solidFill>
                  <a:srgbClr val="FF0000"/>
                </a:solidFill>
              </a:rPr>
              <a:t> and development of intercultural competence</a:t>
            </a:r>
            <a:r>
              <a:rPr lang="sr-Latn-RS" dirty="0">
                <a:solidFill>
                  <a:srgbClr val="FF0000"/>
                </a:solidFill>
              </a:rPr>
              <a:t/>
            </a:r>
            <a:br>
              <a:rPr lang="sr-Latn-RS" dirty="0">
                <a:solidFill>
                  <a:srgbClr val="FF0000"/>
                </a:solidFill>
              </a:rPr>
            </a:br>
            <a:r>
              <a:rPr lang="sr-Latn-RS" dirty="0" smtClean="0"/>
              <a:t>Cont</a:t>
            </a:r>
            <a:r>
              <a:rPr lang="en-US" dirty="0"/>
              <a:t>ents</a:t>
            </a:r>
          </a:p>
        </p:txBody>
      </p:sp>
      <p:sp>
        <p:nvSpPr>
          <p:cNvPr id="3" name="Content Placeholder 2"/>
          <p:cNvSpPr>
            <a:spLocks noGrp="1"/>
          </p:cNvSpPr>
          <p:nvPr>
            <p:ph idx="1"/>
          </p:nvPr>
        </p:nvSpPr>
        <p:spPr/>
        <p:txBody>
          <a:bodyPr/>
          <a:lstStyle/>
          <a:p>
            <a:r>
              <a:rPr lang="sr-Latn-RS" dirty="0"/>
              <a:t>Teacher –Professor at Unversity </a:t>
            </a:r>
          </a:p>
          <a:p>
            <a:r>
              <a:rPr lang="sr-Latn-RS" dirty="0"/>
              <a:t>Competence of teacher</a:t>
            </a:r>
            <a:r>
              <a:rPr lang="en-US" dirty="0"/>
              <a:t>s</a:t>
            </a:r>
          </a:p>
          <a:p>
            <a:r>
              <a:rPr lang="sr-Latn-RS" dirty="0"/>
              <a:t>Teaching and learning</a:t>
            </a:r>
            <a:r>
              <a:rPr lang="en-US" dirty="0"/>
              <a:t> and assessing-</a:t>
            </a:r>
            <a:r>
              <a:rPr lang="sr-Latn-RS" dirty="0"/>
              <a:t> Bloom taxonomy</a:t>
            </a:r>
          </a:p>
          <a:p>
            <a:r>
              <a:rPr lang="sr-Latn-RS" dirty="0"/>
              <a:t>Biomedical education</a:t>
            </a:r>
          </a:p>
          <a:p>
            <a:r>
              <a:rPr lang="sr-Latn-RS" dirty="0"/>
              <a:t>Interactive teaching/on line teaching </a:t>
            </a:r>
          </a:p>
          <a:p>
            <a:r>
              <a:rPr lang="sr-Latn-RS" dirty="0"/>
              <a:t>International </a:t>
            </a:r>
            <a:r>
              <a:rPr lang="sr-Latn-RS" dirty="0" smtClean="0"/>
              <a:t>approach-</a:t>
            </a:r>
            <a:r>
              <a:rPr lang="en-US" dirty="0" smtClean="0"/>
              <a:t>intercultural competence</a:t>
            </a:r>
          </a:p>
          <a:p>
            <a:r>
              <a:rPr lang="en-US" dirty="0" smtClean="0"/>
              <a:t>Discussion/Question/Key </a:t>
            </a:r>
            <a:r>
              <a:rPr lang="en-US" dirty="0"/>
              <a:t>message</a:t>
            </a:r>
            <a:endParaRPr lang="sr-Latn-RS" dirty="0"/>
          </a:p>
          <a:p>
            <a:pPr marL="0" indent="0">
              <a:buNone/>
            </a:pPr>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2</a:t>
            </a:fld>
            <a:endParaRPr lang="en-US"/>
          </a:p>
        </p:txBody>
      </p:sp>
    </p:spTree>
    <p:extLst>
      <p:ext uri="{BB962C8B-B14F-4D97-AF65-F5344CB8AC3E}">
        <p14:creationId xmlns:p14="http://schemas.microsoft.com/office/powerpoint/2010/main" val="29621639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ED678E57-39F4-4DE7-B236-1743E1E3EF16}" type="slidenum">
              <a:rPr lang="en-US" smtClean="0"/>
              <a:t>20</a:t>
            </a:fld>
            <a:endParaRPr lang="en-US"/>
          </a:p>
        </p:txBody>
      </p:sp>
      <p:pic>
        <p:nvPicPr>
          <p:cNvPr id="5" name="Picture 4"/>
          <p:cNvPicPr>
            <a:picLocks noChangeAspect="1"/>
          </p:cNvPicPr>
          <p:nvPr/>
        </p:nvPicPr>
        <p:blipFill>
          <a:blip r:embed="rId2"/>
          <a:stretch>
            <a:fillRect/>
          </a:stretch>
        </p:blipFill>
        <p:spPr>
          <a:xfrm>
            <a:off x="1489075" y="922337"/>
            <a:ext cx="8324850" cy="2828925"/>
          </a:xfrm>
          <a:prstGeom prst="rect">
            <a:avLst/>
          </a:prstGeom>
        </p:spPr>
      </p:pic>
    </p:spTree>
    <p:extLst>
      <p:ext uri="{BB962C8B-B14F-4D97-AF65-F5344CB8AC3E}">
        <p14:creationId xmlns:p14="http://schemas.microsoft.com/office/powerpoint/2010/main" val="22326976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517"/>
            <a:ext cx="12192000" cy="1325563"/>
          </a:xfrm>
        </p:spPr>
        <p:txBody>
          <a:bodyPr>
            <a:normAutofit/>
          </a:bodyPr>
          <a:lstStyle/>
          <a:p>
            <a:pPr algn="ctr"/>
            <a:r>
              <a:rPr lang="en-US" sz="3200" b="1" dirty="0"/>
              <a:t>On line teaching of biomedical student during COVID -19 -International study</a:t>
            </a:r>
          </a:p>
        </p:txBody>
      </p:sp>
      <p:graphicFrame>
        <p:nvGraphicFramePr>
          <p:cNvPr id="3" name="Table 2">
            <a:extLst>
              <a:ext uri="{FF2B5EF4-FFF2-40B4-BE49-F238E27FC236}">
                <a16:creationId xmlns="" xmlns:a16="http://schemas.microsoft.com/office/drawing/2014/main" id="{9EBDC8FC-FA61-F074-53B2-438750F82847}"/>
              </a:ext>
            </a:extLst>
          </p:cNvPr>
          <p:cNvGraphicFramePr>
            <a:graphicFrameLocks noGrp="1"/>
          </p:cNvGraphicFramePr>
          <p:nvPr>
            <p:extLst>
              <p:ext uri="{D42A27DB-BD31-4B8C-83A1-F6EECF244321}">
                <p14:modId xmlns:p14="http://schemas.microsoft.com/office/powerpoint/2010/main" val="3984854238"/>
              </p:ext>
            </p:extLst>
          </p:nvPr>
        </p:nvGraphicFramePr>
        <p:xfrm>
          <a:off x="1537252" y="1176915"/>
          <a:ext cx="8878952" cy="5666568"/>
        </p:xfrm>
        <a:graphic>
          <a:graphicData uri="http://schemas.openxmlformats.org/drawingml/2006/table">
            <a:tbl>
              <a:tblPr>
                <a:tableStyleId>{5940675A-B579-460E-94D1-54222C63F5DA}</a:tableStyleId>
              </a:tblPr>
              <a:tblGrid>
                <a:gridCol w="2219738">
                  <a:extLst>
                    <a:ext uri="{9D8B030D-6E8A-4147-A177-3AD203B41FA5}">
                      <a16:colId xmlns="" xmlns:a16="http://schemas.microsoft.com/office/drawing/2014/main" val="4042701300"/>
                    </a:ext>
                  </a:extLst>
                </a:gridCol>
                <a:gridCol w="2219738">
                  <a:extLst>
                    <a:ext uri="{9D8B030D-6E8A-4147-A177-3AD203B41FA5}">
                      <a16:colId xmlns="" xmlns:a16="http://schemas.microsoft.com/office/drawing/2014/main" val="1860980590"/>
                    </a:ext>
                  </a:extLst>
                </a:gridCol>
                <a:gridCol w="2219738">
                  <a:extLst>
                    <a:ext uri="{9D8B030D-6E8A-4147-A177-3AD203B41FA5}">
                      <a16:colId xmlns="" xmlns:a16="http://schemas.microsoft.com/office/drawing/2014/main" val="2378662552"/>
                    </a:ext>
                  </a:extLst>
                </a:gridCol>
                <a:gridCol w="2219738">
                  <a:extLst>
                    <a:ext uri="{9D8B030D-6E8A-4147-A177-3AD203B41FA5}">
                      <a16:colId xmlns="" xmlns:a16="http://schemas.microsoft.com/office/drawing/2014/main" val="1982573191"/>
                    </a:ext>
                  </a:extLst>
                </a:gridCol>
              </a:tblGrid>
              <a:tr h="249779">
                <a:tc>
                  <a:txBody>
                    <a:bodyPr/>
                    <a:lstStyle/>
                    <a:p>
                      <a:r>
                        <a:rPr lang="en-US" sz="1400" b="1" dirty="0"/>
                        <a:t>Characteristic</a:t>
                      </a:r>
                      <a:endParaRPr lang="en-US" sz="1400" dirty="0"/>
                    </a:p>
                  </a:txBody>
                  <a:tcPr marL="51192" marR="51192" marT="25596" marB="25596" anchor="ctr"/>
                </a:tc>
                <a:tc>
                  <a:txBody>
                    <a:bodyPr/>
                    <a:lstStyle/>
                    <a:p>
                      <a:r>
                        <a:rPr lang="en-US" sz="1400" b="1"/>
                        <a:t>Serbia (N, %)</a:t>
                      </a:r>
                      <a:endParaRPr lang="en-US" sz="1400"/>
                    </a:p>
                  </a:txBody>
                  <a:tcPr marL="51192" marR="51192" marT="25596" marB="25596" anchor="ctr"/>
                </a:tc>
                <a:tc>
                  <a:txBody>
                    <a:bodyPr/>
                    <a:lstStyle/>
                    <a:p>
                      <a:r>
                        <a:rPr lang="en-US" sz="1400" b="1"/>
                        <a:t>Russia (N, %)</a:t>
                      </a:r>
                      <a:endParaRPr lang="en-US" sz="1400"/>
                    </a:p>
                  </a:txBody>
                  <a:tcPr marL="51192" marR="51192" marT="25596" marB="25596" anchor="ctr"/>
                </a:tc>
                <a:tc>
                  <a:txBody>
                    <a:bodyPr/>
                    <a:lstStyle/>
                    <a:p>
                      <a:r>
                        <a:rPr lang="en-US" sz="1400" b="1"/>
                        <a:t>Chi-Square Test/p</a:t>
                      </a:r>
                      <a:endParaRPr lang="en-US" sz="1400"/>
                    </a:p>
                  </a:txBody>
                  <a:tcPr marL="51192" marR="51192" marT="25596" marB="25596" anchor="ctr"/>
                </a:tc>
                <a:extLst>
                  <a:ext uri="{0D108BD9-81ED-4DB2-BD59-A6C34878D82A}">
                    <a16:rowId xmlns="" xmlns:a16="http://schemas.microsoft.com/office/drawing/2014/main" val="3666744511"/>
                  </a:ext>
                </a:extLst>
              </a:tr>
              <a:tr h="249779">
                <a:tc>
                  <a:txBody>
                    <a:bodyPr/>
                    <a:lstStyle/>
                    <a:p>
                      <a:r>
                        <a:rPr lang="en-US" sz="1400" b="1"/>
                        <a:t>Gender (Q1)</a:t>
                      </a:r>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1797294337"/>
                  </a:ext>
                </a:extLst>
              </a:tr>
              <a:tr h="249779">
                <a:tc>
                  <a:txBody>
                    <a:bodyPr/>
                    <a:lstStyle/>
                    <a:p>
                      <a:r>
                        <a:rPr lang="en-US" sz="1400"/>
                        <a:t>Male</a:t>
                      </a:r>
                    </a:p>
                  </a:txBody>
                  <a:tcPr marL="51192" marR="51192" marT="25596" marB="25596" anchor="ctr"/>
                </a:tc>
                <a:tc>
                  <a:txBody>
                    <a:bodyPr/>
                    <a:lstStyle/>
                    <a:p>
                      <a:r>
                        <a:rPr lang="en-US" sz="1400"/>
                        <a:t>42 (20.4%)</a:t>
                      </a:r>
                    </a:p>
                  </a:txBody>
                  <a:tcPr marL="51192" marR="51192" marT="25596" marB="25596" anchor="ctr"/>
                </a:tc>
                <a:tc>
                  <a:txBody>
                    <a:bodyPr/>
                    <a:lstStyle/>
                    <a:p>
                      <a:r>
                        <a:rPr lang="en-US" sz="1400"/>
                        <a:t>168 (24.2%)</a:t>
                      </a:r>
                    </a:p>
                  </a:txBody>
                  <a:tcPr marL="51192" marR="51192" marT="25596" marB="25596" anchor="ctr"/>
                </a:tc>
                <a:tc>
                  <a:txBody>
                    <a:bodyPr/>
                    <a:lstStyle/>
                    <a:p>
                      <a:r>
                        <a:rPr lang="en-US" sz="1400"/>
                        <a:t>184.679/0.000</a:t>
                      </a:r>
                    </a:p>
                  </a:txBody>
                  <a:tcPr marL="51192" marR="51192" marT="25596" marB="25596" anchor="ctr"/>
                </a:tc>
                <a:extLst>
                  <a:ext uri="{0D108BD9-81ED-4DB2-BD59-A6C34878D82A}">
                    <a16:rowId xmlns="" xmlns:a16="http://schemas.microsoft.com/office/drawing/2014/main" val="2761412190"/>
                  </a:ext>
                </a:extLst>
              </a:tr>
              <a:tr h="249779">
                <a:tc>
                  <a:txBody>
                    <a:bodyPr/>
                    <a:lstStyle/>
                    <a:p>
                      <a:r>
                        <a:rPr lang="en-US" sz="1400"/>
                        <a:t>Female</a:t>
                      </a:r>
                    </a:p>
                  </a:txBody>
                  <a:tcPr marL="51192" marR="51192" marT="25596" marB="25596" anchor="ctr"/>
                </a:tc>
                <a:tc>
                  <a:txBody>
                    <a:bodyPr/>
                    <a:lstStyle/>
                    <a:p>
                      <a:r>
                        <a:rPr lang="en-US" sz="1400"/>
                        <a:t>164 (79.6%)</a:t>
                      </a:r>
                    </a:p>
                  </a:txBody>
                  <a:tcPr marL="51192" marR="51192" marT="25596" marB="25596" anchor="ctr"/>
                </a:tc>
                <a:tc>
                  <a:txBody>
                    <a:bodyPr/>
                    <a:lstStyle/>
                    <a:p>
                      <a:r>
                        <a:rPr lang="en-US" sz="1400"/>
                        <a:t>526 (75.8%)</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390624647"/>
                  </a:ext>
                </a:extLst>
              </a:tr>
              <a:tr h="249779">
                <a:tc>
                  <a:txBody>
                    <a:bodyPr/>
                    <a:lstStyle/>
                    <a:p>
                      <a:r>
                        <a:rPr lang="en-US" sz="1400" b="1"/>
                        <a:t>Study program (Q4)</a:t>
                      </a:r>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dirty="0"/>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646602760"/>
                  </a:ext>
                </a:extLst>
              </a:tr>
              <a:tr h="249779">
                <a:tc>
                  <a:txBody>
                    <a:bodyPr/>
                    <a:lstStyle/>
                    <a:p>
                      <a:r>
                        <a:rPr lang="en-US" sz="1400"/>
                        <a:t>Medicine</a:t>
                      </a:r>
                    </a:p>
                  </a:txBody>
                  <a:tcPr marL="51192" marR="51192" marT="25596" marB="25596" anchor="ctr"/>
                </a:tc>
                <a:tc>
                  <a:txBody>
                    <a:bodyPr/>
                    <a:lstStyle/>
                    <a:p>
                      <a:r>
                        <a:rPr lang="en-US" sz="1400"/>
                        <a:t>39 (18.8%)</a:t>
                      </a:r>
                    </a:p>
                  </a:txBody>
                  <a:tcPr marL="51192" marR="51192" marT="25596" marB="25596" anchor="ctr"/>
                </a:tc>
                <a:tc>
                  <a:txBody>
                    <a:bodyPr/>
                    <a:lstStyle/>
                    <a:p>
                      <a:r>
                        <a:rPr lang="en-US" sz="1400"/>
                        <a:t>512 (73.8%)</a:t>
                      </a:r>
                    </a:p>
                  </a:txBody>
                  <a:tcPr marL="51192" marR="51192" marT="25596" marB="25596" anchor="ctr"/>
                </a:tc>
                <a:tc>
                  <a:txBody>
                    <a:bodyPr/>
                    <a:lstStyle/>
                    <a:p>
                      <a:r>
                        <a:rPr lang="en-US" sz="1400"/>
                        <a:t>727.115/0.000</a:t>
                      </a:r>
                    </a:p>
                  </a:txBody>
                  <a:tcPr marL="51192" marR="51192" marT="25596" marB="25596" anchor="ctr"/>
                </a:tc>
                <a:extLst>
                  <a:ext uri="{0D108BD9-81ED-4DB2-BD59-A6C34878D82A}">
                    <a16:rowId xmlns="" xmlns:a16="http://schemas.microsoft.com/office/drawing/2014/main" val="3378070935"/>
                  </a:ext>
                </a:extLst>
              </a:tr>
              <a:tr h="249779">
                <a:tc>
                  <a:txBody>
                    <a:bodyPr/>
                    <a:lstStyle/>
                    <a:p>
                      <a:r>
                        <a:rPr lang="en-US" sz="1400"/>
                        <a:t>Pharmacy</a:t>
                      </a:r>
                    </a:p>
                  </a:txBody>
                  <a:tcPr marL="51192" marR="51192" marT="25596" marB="25596" anchor="ctr"/>
                </a:tc>
                <a:tc>
                  <a:txBody>
                    <a:bodyPr/>
                    <a:lstStyle/>
                    <a:p>
                      <a:r>
                        <a:rPr lang="en-US" sz="1400"/>
                        <a:t>80 (38.5%)</a:t>
                      </a:r>
                    </a:p>
                  </a:txBody>
                  <a:tcPr marL="51192" marR="51192" marT="25596" marB="25596" anchor="ctr"/>
                </a:tc>
                <a:tc>
                  <a:txBody>
                    <a:bodyPr/>
                    <a:lstStyle/>
                    <a:p>
                      <a:r>
                        <a:rPr lang="en-US" sz="1400"/>
                        <a:t>0 (0%)</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650023031"/>
                  </a:ext>
                </a:extLst>
              </a:tr>
              <a:tr h="249779">
                <a:tc>
                  <a:txBody>
                    <a:bodyPr/>
                    <a:lstStyle/>
                    <a:p>
                      <a:r>
                        <a:rPr lang="en-US" sz="1400"/>
                        <a:t>Dentistry</a:t>
                      </a:r>
                    </a:p>
                  </a:txBody>
                  <a:tcPr marL="51192" marR="51192" marT="25596" marB="25596" anchor="ctr"/>
                </a:tc>
                <a:tc>
                  <a:txBody>
                    <a:bodyPr/>
                    <a:lstStyle/>
                    <a:p>
                      <a:r>
                        <a:rPr lang="en-US" sz="1400"/>
                        <a:t>24 (11.5%)</a:t>
                      </a:r>
                    </a:p>
                  </a:txBody>
                  <a:tcPr marL="51192" marR="51192" marT="25596" marB="25596" anchor="ctr"/>
                </a:tc>
                <a:tc>
                  <a:txBody>
                    <a:bodyPr/>
                    <a:lstStyle/>
                    <a:p>
                      <a:r>
                        <a:rPr lang="en-US" sz="1400"/>
                        <a:t>30 (4.2%)</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3755118260"/>
                  </a:ext>
                </a:extLst>
              </a:tr>
              <a:tr h="249779">
                <a:tc>
                  <a:txBody>
                    <a:bodyPr/>
                    <a:lstStyle/>
                    <a:p>
                      <a:r>
                        <a:rPr lang="en-US" sz="1400"/>
                        <a:t>Nursing</a:t>
                      </a:r>
                    </a:p>
                  </a:txBody>
                  <a:tcPr marL="51192" marR="51192" marT="25596" marB="25596" anchor="ctr"/>
                </a:tc>
                <a:tc>
                  <a:txBody>
                    <a:bodyPr/>
                    <a:lstStyle/>
                    <a:p>
                      <a:r>
                        <a:rPr lang="en-US" sz="1400"/>
                        <a:t>65 (31.3%)</a:t>
                      </a:r>
                    </a:p>
                  </a:txBody>
                  <a:tcPr marL="51192" marR="51192" marT="25596" marB="25596" anchor="ctr"/>
                </a:tc>
                <a:tc>
                  <a:txBody>
                    <a:bodyPr/>
                    <a:lstStyle/>
                    <a:p>
                      <a:r>
                        <a:rPr lang="en-US" sz="1400"/>
                        <a:t>9 (1.4%)</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2360649907"/>
                  </a:ext>
                </a:extLst>
              </a:tr>
              <a:tr h="456217">
                <a:tc>
                  <a:txBody>
                    <a:bodyPr/>
                    <a:lstStyle/>
                    <a:p>
                      <a:r>
                        <a:rPr lang="en-US" sz="1400" b="1"/>
                        <a:t>Level of skills in using electronic devices</a:t>
                      </a:r>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1131638297"/>
                  </a:ext>
                </a:extLst>
              </a:tr>
              <a:tr h="249779">
                <a:tc>
                  <a:txBody>
                    <a:bodyPr/>
                    <a:lstStyle/>
                    <a:p>
                      <a:r>
                        <a:rPr lang="en-US" sz="1400"/>
                        <a:t>Good</a:t>
                      </a:r>
                    </a:p>
                  </a:txBody>
                  <a:tcPr marL="51192" marR="51192" marT="25596" marB="25596" anchor="ctr"/>
                </a:tc>
                <a:tc>
                  <a:txBody>
                    <a:bodyPr/>
                    <a:lstStyle/>
                    <a:p>
                      <a:r>
                        <a:rPr lang="en-US" sz="1400"/>
                        <a:t>57 (27.4%)</a:t>
                      </a:r>
                    </a:p>
                  </a:txBody>
                  <a:tcPr marL="51192" marR="51192" marT="25596" marB="25596" anchor="ctr"/>
                </a:tc>
                <a:tc>
                  <a:txBody>
                    <a:bodyPr/>
                    <a:lstStyle/>
                    <a:p>
                      <a:r>
                        <a:rPr lang="en-US" sz="1400"/>
                        <a:t>175 (25.3%)</a:t>
                      </a:r>
                    </a:p>
                  </a:txBody>
                  <a:tcPr marL="51192" marR="51192" marT="25596" marB="25596" anchor="ctr"/>
                </a:tc>
                <a:tc>
                  <a:txBody>
                    <a:bodyPr/>
                    <a:lstStyle/>
                    <a:p>
                      <a:r>
                        <a:rPr lang="en-US" sz="1400"/>
                        <a:t>371.234/0.071</a:t>
                      </a:r>
                    </a:p>
                  </a:txBody>
                  <a:tcPr marL="51192" marR="51192" marT="25596" marB="25596" anchor="ctr"/>
                </a:tc>
                <a:extLst>
                  <a:ext uri="{0D108BD9-81ED-4DB2-BD59-A6C34878D82A}">
                    <a16:rowId xmlns="" xmlns:a16="http://schemas.microsoft.com/office/drawing/2014/main" val="3027201427"/>
                  </a:ext>
                </a:extLst>
              </a:tr>
              <a:tr h="249779">
                <a:tc>
                  <a:txBody>
                    <a:bodyPr/>
                    <a:lstStyle/>
                    <a:p>
                      <a:r>
                        <a:rPr lang="en-US" sz="1400"/>
                        <a:t>Very good</a:t>
                      </a:r>
                    </a:p>
                  </a:txBody>
                  <a:tcPr marL="51192" marR="51192" marT="25596" marB="25596" anchor="ctr"/>
                </a:tc>
                <a:tc>
                  <a:txBody>
                    <a:bodyPr/>
                    <a:lstStyle/>
                    <a:p>
                      <a:r>
                        <a:rPr lang="en-US" sz="1400"/>
                        <a:t>64 (30.8%)</a:t>
                      </a:r>
                    </a:p>
                  </a:txBody>
                  <a:tcPr marL="51192" marR="51192" marT="25596" marB="25596" anchor="ctr"/>
                </a:tc>
                <a:tc>
                  <a:txBody>
                    <a:bodyPr/>
                    <a:lstStyle/>
                    <a:p>
                      <a:r>
                        <a:rPr lang="en-US" sz="1400"/>
                        <a:t>323 (32.2%)</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186869520"/>
                  </a:ext>
                </a:extLst>
              </a:tr>
              <a:tr h="249779">
                <a:tc>
                  <a:txBody>
                    <a:bodyPr/>
                    <a:lstStyle/>
                    <a:p>
                      <a:r>
                        <a:rPr lang="en-US" sz="1400"/>
                        <a:t>Excellent</a:t>
                      </a:r>
                    </a:p>
                  </a:txBody>
                  <a:tcPr marL="51192" marR="51192" marT="25596" marB="25596" anchor="ctr"/>
                </a:tc>
                <a:tc>
                  <a:txBody>
                    <a:bodyPr/>
                    <a:lstStyle/>
                    <a:p>
                      <a:r>
                        <a:rPr lang="en-US" sz="1400"/>
                        <a:t>70 (33.7%)</a:t>
                      </a:r>
                    </a:p>
                  </a:txBody>
                  <a:tcPr marL="51192" marR="51192" marT="25596" marB="25596" anchor="ctr"/>
                </a:tc>
                <a:tc>
                  <a:txBody>
                    <a:bodyPr/>
                    <a:lstStyle/>
                    <a:p>
                      <a:r>
                        <a:rPr lang="en-US" sz="1400"/>
                        <a:t>222 (32.0%)</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658784813"/>
                  </a:ext>
                </a:extLst>
              </a:tr>
              <a:tr h="662656">
                <a:tc>
                  <a:txBody>
                    <a:bodyPr/>
                    <a:lstStyle/>
                    <a:p>
                      <a:r>
                        <a:rPr lang="en-US" sz="1400" b="1"/>
                        <a:t>Experience with online education before COVID-19 (Q7)</a:t>
                      </a:r>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497994929"/>
                  </a:ext>
                </a:extLst>
              </a:tr>
              <a:tr h="249779">
                <a:tc>
                  <a:txBody>
                    <a:bodyPr/>
                    <a:lstStyle/>
                    <a:p>
                      <a:r>
                        <a:rPr lang="en-US" sz="1400"/>
                        <a:t>Very great experience</a:t>
                      </a:r>
                    </a:p>
                  </a:txBody>
                  <a:tcPr marL="51192" marR="51192" marT="25596" marB="25596" anchor="ctr"/>
                </a:tc>
                <a:tc>
                  <a:txBody>
                    <a:bodyPr/>
                    <a:lstStyle/>
                    <a:p>
                      <a:r>
                        <a:rPr lang="en-US" sz="1400" dirty="0">
                          <a:solidFill>
                            <a:srgbClr val="FF0000"/>
                          </a:solidFill>
                        </a:rPr>
                        <a:t>15 (7.3%)</a:t>
                      </a:r>
                    </a:p>
                  </a:txBody>
                  <a:tcPr marL="51192" marR="51192" marT="25596" marB="25596" anchor="ctr"/>
                </a:tc>
                <a:tc>
                  <a:txBody>
                    <a:bodyPr/>
                    <a:lstStyle/>
                    <a:p>
                      <a:r>
                        <a:rPr lang="en-US" sz="1400">
                          <a:solidFill>
                            <a:srgbClr val="FF0000"/>
                          </a:solidFill>
                        </a:rPr>
                        <a:t>88 (12.7%)</a:t>
                      </a:r>
                    </a:p>
                  </a:txBody>
                  <a:tcPr marL="51192" marR="51192" marT="25596" marB="25596" anchor="ctr"/>
                </a:tc>
                <a:tc>
                  <a:txBody>
                    <a:bodyPr/>
                    <a:lstStyle/>
                    <a:p>
                      <a:r>
                        <a:rPr lang="en-US" sz="1400"/>
                        <a:t>65.203/0.000</a:t>
                      </a:r>
                    </a:p>
                  </a:txBody>
                  <a:tcPr marL="51192" marR="51192" marT="25596" marB="25596" anchor="ctr"/>
                </a:tc>
                <a:extLst>
                  <a:ext uri="{0D108BD9-81ED-4DB2-BD59-A6C34878D82A}">
                    <a16:rowId xmlns="" xmlns:a16="http://schemas.microsoft.com/office/drawing/2014/main" val="3153595268"/>
                  </a:ext>
                </a:extLst>
              </a:tr>
              <a:tr h="249779">
                <a:tc>
                  <a:txBody>
                    <a:bodyPr/>
                    <a:lstStyle/>
                    <a:p>
                      <a:r>
                        <a:rPr lang="en-US" sz="1400"/>
                        <a:t>Great experience</a:t>
                      </a:r>
                    </a:p>
                  </a:txBody>
                  <a:tcPr marL="51192" marR="51192" marT="25596" marB="25596" anchor="ctr"/>
                </a:tc>
                <a:tc>
                  <a:txBody>
                    <a:bodyPr/>
                    <a:lstStyle/>
                    <a:p>
                      <a:r>
                        <a:rPr lang="en-US" sz="1400" dirty="0">
                          <a:solidFill>
                            <a:srgbClr val="FF0000"/>
                          </a:solidFill>
                        </a:rPr>
                        <a:t>18 (8.7%)</a:t>
                      </a:r>
                    </a:p>
                  </a:txBody>
                  <a:tcPr marL="51192" marR="51192" marT="25596" marB="25596" anchor="ctr"/>
                </a:tc>
                <a:tc>
                  <a:txBody>
                    <a:bodyPr/>
                    <a:lstStyle/>
                    <a:p>
                      <a:r>
                        <a:rPr lang="en-US" sz="1400">
                          <a:solidFill>
                            <a:srgbClr val="FF0000"/>
                          </a:solidFill>
                        </a:rPr>
                        <a:t>135 (19.5%)</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778365534"/>
                  </a:ext>
                </a:extLst>
              </a:tr>
              <a:tr h="249779">
                <a:tc>
                  <a:txBody>
                    <a:bodyPr/>
                    <a:lstStyle/>
                    <a:p>
                      <a:r>
                        <a:rPr lang="en-US" sz="1400"/>
                        <a:t>Moderate experience</a:t>
                      </a:r>
                    </a:p>
                  </a:txBody>
                  <a:tcPr marL="51192" marR="51192" marT="25596" marB="25596" anchor="ctr"/>
                </a:tc>
                <a:tc>
                  <a:txBody>
                    <a:bodyPr/>
                    <a:lstStyle/>
                    <a:p>
                      <a:r>
                        <a:rPr lang="en-US" sz="1400" dirty="0">
                          <a:solidFill>
                            <a:srgbClr val="FF0000"/>
                          </a:solidFill>
                        </a:rPr>
                        <a:t>42 (20.4%)</a:t>
                      </a:r>
                    </a:p>
                  </a:txBody>
                  <a:tcPr marL="51192" marR="51192" marT="25596" marB="25596" anchor="ctr"/>
                </a:tc>
                <a:tc>
                  <a:txBody>
                    <a:bodyPr/>
                    <a:lstStyle/>
                    <a:p>
                      <a:r>
                        <a:rPr lang="en-US" sz="1400">
                          <a:solidFill>
                            <a:srgbClr val="FF0000"/>
                          </a:solidFill>
                        </a:rPr>
                        <a:t>217 (31.3%)</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2896702475"/>
                  </a:ext>
                </a:extLst>
              </a:tr>
              <a:tr h="249779">
                <a:tc>
                  <a:txBody>
                    <a:bodyPr/>
                    <a:lstStyle/>
                    <a:p>
                      <a:r>
                        <a:rPr lang="en-US" sz="1400"/>
                        <a:t>Little experience</a:t>
                      </a:r>
                    </a:p>
                  </a:txBody>
                  <a:tcPr marL="51192" marR="51192" marT="25596" marB="25596" anchor="ctr"/>
                </a:tc>
                <a:tc>
                  <a:txBody>
                    <a:bodyPr/>
                    <a:lstStyle/>
                    <a:p>
                      <a:r>
                        <a:rPr lang="en-US" sz="1400" dirty="0">
                          <a:solidFill>
                            <a:srgbClr val="FF0000"/>
                          </a:solidFill>
                        </a:rPr>
                        <a:t>63 (30.6%)</a:t>
                      </a:r>
                    </a:p>
                  </a:txBody>
                  <a:tcPr marL="51192" marR="51192" marT="25596" marB="25596" anchor="ctr"/>
                </a:tc>
                <a:tc>
                  <a:txBody>
                    <a:bodyPr/>
                    <a:lstStyle/>
                    <a:p>
                      <a:r>
                        <a:rPr lang="en-US" sz="1400" dirty="0">
                          <a:solidFill>
                            <a:srgbClr val="FF0000"/>
                          </a:solidFill>
                        </a:rPr>
                        <a:t>123 (17.7%)</a:t>
                      </a:r>
                    </a:p>
                  </a:txBody>
                  <a:tcPr marL="51192" marR="51192" marT="25596" marB="25596" anchor="ctr"/>
                </a:tc>
                <a:tc>
                  <a:txBody>
                    <a:bodyPr/>
                    <a:lstStyle/>
                    <a:p>
                      <a:endParaRPr lang="en-US" sz="1400"/>
                    </a:p>
                  </a:txBody>
                  <a:tcPr marL="51192" marR="51192" marT="25596" marB="25596" anchor="ctr"/>
                </a:tc>
                <a:extLst>
                  <a:ext uri="{0D108BD9-81ED-4DB2-BD59-A6C34878D82A}">
                    <a16:rowId xmlns="" xmlns:a16="http://schemas.microsoft.com/office/drawing/2014/main" val="1275689806"/>
                  </a:ext>
                </a:extLst>
              </a:tr>
              <a:tr h="249779">
                <a:tc>
                  <a:txBody>
                    <a:bodyPr/>
                    <a:lstStyle/>
                    <a:p>
                      <a:r>
                        <a:rPr lang="en-US" sz="1400"/>
                        <a:t>Without any experience</a:t>
                      </a:r>
                    </a:p>
                  </a:txBody>
                  <a:tcPr marL="51192" marR="51192" marT="25596" marB="25596" anchor="ctr"/>
                </a:tc>
                <a:tc>
                  <a:txBody>
                    <a:bodyPr/>
                    <a:lstStyle/>
                    <a:p>
                      <a:r>
                        <a:rPr lang="en-US" sz="1400">
                          <a:solidFill>
                            <a:srgbClr val="FF0000"/>
                          </a:solidFill>
                        </a:rPr>
                        <a:t>68 (33.0%)</a:t>
                      </a:r>
                    </a:p>
                  </a:txBody>
                  <a:tcPr marL="51192" marR="51192" marT="25596" marB="25596" anchor="ctr"/>
                </a:tc>
                <a:tc>
                  <a:txBody>
                    <a:bodyPr/>
                    <a:lstStyle/>
                    <a:p>
                      <a:r>
                        <a:rPr lang="en-US" sz="1400" dirty="0">
                          <a:solidFill>
                            <a:srgbClr val="FF0000"/>
                          </a:solidFill>
                        </a:rPr>
                        <a:t>131 (18.8%)</a:t>
                      </a:r>
                    </a:p>
                  </a:txBody>
                  <a:tcPr marL="51192" marR="51192" marT="25596" marB="25596" anchor="ctr"/>
                </a:tc>
                <a:tc>
                  <a:txBody>
                    <a:bodyPr/>
                    <a:lstStyle/>
                    <a:p>
                      <a:endParaRPr lang="en-US" sz="1400" dirty="0"/>
                    </a:p>
                  </a:txBody>
                  <a:tcPr marL="51192" marR="51192" marT="25596" marB="25596" anchor="ctr"/>
                </a:tc>
                <a:extLst>
                  <a:ext uri="{0D108BD9-81ED-4DB2-BD59-A6C34878D82A}">
                    <a16:rowId xmlns="" xmlns:a16="http://schemas.microsoft.com/office/drawing/2014/main" val="4018490796"/>
                  </a:ext>
                </a:extLst>
              </a:tr>
            </a:tbl>
          </a:graphicData>
        </a:graphic>
      </p:graphicFrame>
      <p:sp>
        <p:nvSpPr>
          <p:cNvPr id="4" name="Slide Number Placeholder 3"/>
          <p:cNvSpPr>
            <a:spLocks noGrp="1"/>
          </p:cNvSpPr>
          <p:nvPr>
            <p:ph type="sldNum" sz="quarter" idx="12"/>
          </p:nvPr>
        </p:nvSpPr>
        <p:spPr/>
        <p:txBody>
          <a:bodyPr/>
          <a:lstStyle/>
          <a:p>
            <a:fld id="{ED678E57-39F4-4DE7-B236-1743E1E3EF16}" type="slidenum">
              <a:rPr lang="en-US" smtClean="0"/>
              <a:t>21</a:t>
            </a:fld>
            <a:endParaRPr lang="en-US"/>
          </a:p>
        </p:txBody>
      </p:sp>
    </p:spTree>
    <p:extLst>
      <p:ext uri="{BB962C8B-B14F-4D97-AF65-F5344CB8AC3E}">
        <p14:creationId xmlns:p14="http://schemas.microsoft.com/office/powerpoint/2010/main" val="6622247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10515600" cy="1106311"/>
          </a:xfrm>
        </p:spPr>
        <p:txBody>
          <a:bodyPr>
            <a:normAutofit/>
          </a:bodyPr>
          <a:lstStyle/>
          <a:p>
            <a:pPr algn="ctr"/>
            <a:r>
              <a:rPr lang="en-US" sz="3200" b="1" dirty="0"/>
              <a:t>On line teaching of biomedical student during COVID -19 -International study</a:t>
            </a:r>
          </a:p>
        </p:txBody>
      </p:sp>
      <p:graphicFrame>
        <p:nvGraphicFramePr>
          <p:cNvPr id="3" name="Table 2">
            <a:extLst>
              <a:ext uri="{FF2B5EF4-FFF2-40B4-BE49-F238E27FC236}">
                <a16:creationId xmlns="" xmlns:a16="http://schemas.microsoft.com/office/drawing/2014/main" id="{8E21996D-792F-5977-EA73-804486C85D0E}"/>
              </a:ext>
            </a:extLst>
          </p:cNvPr>
          <p:cNvGraphicFramePr>
            <a:graphicFrameLocks noGrp="1"/>
          </p:cNvGraphicFramePr>
          <p:nvPr>
            <p:extLst>
              <p:ext uri="{D42A27DB-BD31-4B8C-83A1-F6EECF244321}">
                <p14:modId xmlns:p14="http://schemas.microsoft.com/office/powerpoint/2010/main" val="1317484085"/>
              </p:ext>
            </p:extLst>
          </p:nvPr>
        </p:nvGraphicFramePr>
        <p:xfrm>
          <a:off x="533400" y="966918"/>
          <a:ext cx="11141880" cy="5751689"/>
        </p:xfrm>
        <a:graphic>
          <a:graphicData uri="http://schemas.openxmlformats.org/drawingml/2006/table">
            <a:tbl>
              <a:tblPr>
                <a:tableStyleId>{5940675A-B579-460E-94D1-54222C63F5DA}</a:tableStyleId>
              </a:tblPr>
              <a:tblGrid>
                <a:gridCol w="2228376">
                  <a:extLst>
                    <a:ext uri="{9D8B030D-6E8A-4147-A177-3AD203B41FA5}">
                      <a16:colId xmlns="" xmlns:a16="http://schemas.microsoft.com/office/drawing/2014/main" val="1673643410"/>
                    </a:ext>
                  </a:extLst>
                </a:gridCol>
                <a:gridCol w="2228376">
                  <a:extLst>
                    <a:ext uri="{9D8B030D-6E8A-4147-A177-3AD203B41FA5}">
                      <a16:colId xmlns="" xmlns:a16="http://schemas.microsoft.com/office/drawing/2014/main" val="3396162824"/>
                    </a:ext>
                  </a:extLst>
                </a:gridCol>
                <a:gridCol w="2228376">
                  <a:extLst>
                    <a:ext uri="{9D8B030D-6E8A-4147-A177-3AD203B41FA5}">
                      <a16:colId xmlns="" xmlns:a16="http://schemas.microsoft.com/office/drawing/2014/main" val="710234904"/>
                    </a:ext>
                  </a:extLst>
                </a:gridCol>
                <a:gridCol w="2228376">
                  <a:extLst>
                    <a:ext uri="{9D8B030D-6E8A-4147-A177-3AD203B41FA5}">
                      <a16:colId xmlns="" xmlns:a16="http://schemas.microsoft.com/office/drawing/2014/main" val="4126916192"/>
                    </a:ext>
                  </a:extLst>
                </a:gridCol>
                <a:gridCol w="2228376">
                  <a:extLst>
                    <a:ext uri="{9D8B030D-6E8A-4147-A177-3AD203B41FA5}">
                      <a16:colId xmlns="" xmlns:a16="http://schemas.microsoft.com/office/drawing/2014/main" val="1391955078"/>
                    </a:ext>
                  </a:extLst>
                </a:gridCol>
              </a:tblGrid>
              <a:tr h="649266">
                <a:tc>
                  <a:txBody>
                    <a:bodyPr/>
                    <a:lstStyle/>
                    <a:p>
                      <a:r>
                        <a:rPr lang="en-US" sz="1400" b="1" dirty="0"/>
                        <a:t>Variables</a:t>
                      </a:r>
                      <a:endParaRPr lang="en-US" sz="1400" dirty="0"/>
                    </a:p>
                  </a:txBody>
                  <a:tcPr marL="70183" marR="70183" marT="35091" marB="35091" anchor="ctr"/>
                </a:tc>
                <a:tc>
                  <a:txBody>
                    <a:bodyPr/>
                    <a:lstStyle/>
                    <a:p>
                      <a:r>
                        <a:rPr lang="en-US" sz="1400" b="1" dirty="0"/>
                        <a:t>Serbian Students (N = 209)</a:t>
                      </a:r>
                      <a:endParaRPr lang="en-US" sz="1400" dirty="0"/>
                    </a:p>
                  </a:txBody>
                  <a:tcPr marL="70183" marR="70183" marT="35091" marB="35091" anchor="ctr"/>
                </a:tc>
                <a:tc>
                  <a:txBody>
                    <a:bodyPr/>
                    <a:lstStyle/>
                    <a:p>
                      <a:r>
                        <a:rPr lang="en-US" sz="1400" b="1"/>
                        <a:t>Chi-Square Test/p</a:t>
                      </a:r>
                      <a:endParaRPr lang="en-US" sz="1400"/>
                    </a:p>
                  </a:txBody>
                  <a:tcPr marL="70183" marR="70183" marT="35091" marB="35091" anchor="ctr"/>
                </a:tc>
                <a:tc>
                  <a:txBody>
                    <a:bodyPr/>
                    <a:lstStyle/>
                    <a:p>
                      <a:r>
                        <a:rPr lang="en-US" sz="1400" b="1"/>
                        <a:t>Russian Students (N = 694)</a:t>
                      </a:r>
                      <a:endParaRPr lang="en-US" sz="1400"/>
                    </a:p>
                  </a:txBody>
                  <a:tcPr marL="70183" marR="70183" marT="35091" marB="35091" anchor="ctr"/>
                </a:tc>
                <a:tc>
                  <a:txBody>
                    <a:bodyPr/>
                    <a:lstStyle/>
                    <a:p>
                      <a:r>
                        <a:rPr lang="en-US" sz="1400" b="1"/>
                        <a:t>Chi-Square Test/p</a:t>
                      </a:r>
                      <a:endParaRPr lang="en-US" sz="1400"/>
                    </a:p>
                  </a:txBody>
                  <a:tcPr marL="70183" marR="70183" marT="35091" marB="35091" anchor="ctr"/>
                </a:tc>
                <a:extLst>
                  <a:ext uri="{0D108BD9-81ED-4DB2-BD59-A6C34878D82A}">
                    <a16:rowId xmlns="" xmlns:a16="http://schemas.microsoft.com/office/drawing/2014/main" val="3467053344"/>
                  </a:ext>
                </a:extLst>
              </a:tr>
              <a:tr h="1485611">
                <a:tc>
                  <a:txBody>
                    <a:bodyPr/>
                    <a:lstStyle/>
                    <a:p>
                      <a:r>
                        <a:rPr lang="en-US" sz="1400" b="1" dirty="0"/>
                        <a:t>Form of online teaching experienced during the COVID-19 pandemic</a:t>
                      </a:r>
                      <a:endParaRPr lang="en-US" sz="1400" dirty="0"/>
                    </a:p>
                  </a:txBody>
                  <a:tcPr marL="70183" marR="70183" marT="35091" marB="35091" anchor="ctr"/>
                </a:tc>
                <a:tc>
                  <a:txBody>
                    <a:bodyPr/>
                    <a:lstStyle/>
                    <a:p>
                      <a:endParaRPr lang="en-US" sz="1400"/>
                    </a:p>
                  </a:txBody>
                  <a:tcPr marL="70183" marR="70183" marT="35091" marB="35091" anchor="ctr"/>
                </a:tc>
                <a:tc>
                  <a:txBody>
                    <a:bodyPr/>
                    <a:lstStyle/>
                    <a:p>
                      <a:endParaRPr lang="en-US" sz="1400"/>
                    </a:p>
                  </a:txBody>
                  <a:tcPr marL="70183" marR="70183" marT="35091" marB="35091" anchor="ctr"/>
                </a:tc>
                <a:tc>
                  <a:txBody>
                    <a:bodyPr/>
                    <a:lstStyle/>
                    <a:p>
                      <a:endParaRPr lang="en-US" sz="1400"/>
                    </a:p>
                  </a:txBody>
                  <a:tcPr marL="70183" marR="70183" marT="35091" marB="35091" anchor="ctr"/>
                </a:tc>
                <a:tc>
                  <a:txBody>
                    <a:bodyPr/>
                    <a:lstStyle/>
                    <a:p>
                      <a:endParaRPr lang="en-US" sz="1400"/>
                    </a:p>
                  </a:txBody>
                  <a:tcPr marL="70183" marR="70183" marT="35091" marB="35091" anchor="ctr"/>
                </a:tc>
                <a:extLst>
                  <a:ext uri="{0D108BD9-81ED-4DB2-BD59-A6C34878D82A}">
                    <a16:rowId xmlns="" xmlns:a16="http://schemas.microsoft.com/office/drawing/2014/main" val="10967112"/>
                  </a:ext>
                </a:extLst>
              </a:tr>
              <a:tr h="370484">
                <a:tc>
                  <a:txBody>
                    <a:bodyPr/>
                    <a:lstStyle/>
                    <a:p>
                      <a:r>
                        <a:rPr lang="en-US" sz="1400"/>
                        <a:t>Pre-recorded videos</a:t>
                      </a:r>
                    </a:p>
                  </a:txBody>
                  <a:tcPr marL="70183" marR="70183" marT="35091" marB="35091" anchor="ctr"/>
                </a:tc>
                <a:tc>
                  <a:txBody>
                    <a:bodyPr/>
                    <a:lstStyle/>
                    <a:p>
                      <a:r>
                        <a:rPr lang="en-US" sz="1400" dirty="0">
                          <a:solidFill>
                            <a:srgbClr val="FF0000"/>
                          </a:solidFill>
                        </a:rPr>
                        <a:t>46 (22.0%)</a:t>
                      </a:r>
                    </a:p>
                  </a:txBody>
                  <a:tcPr marL="70183" marR="70183" marT="35091" marB="35091" anchor="ctr"/>
                </a:tc>
                <a:tc>
                  <a:txBody>
                    <a:bodyPr/>
                    <a:lstStyle/>
                    <a:p>
                      <a:r>
                        <a:rPr lang="en-US" sz="1400" dirty="0"/>
                        <a:t>65.498/0.000</a:t>
                      </a:r>
                    </a:p>
                  </a:txBody>
                  <a:tcPr marL="70183" marR="70183" marT="35091" marB="35091" anchor="ctr"/>
                </a:tc>
                <a:tc>
                  <a:txBody>
                    <a:bodyPr/>
                    <a:lstStyle/>
                    <a:p>
                      <a:r>
                        <a:rPr lang="en-US" sz="1400" dirty="0">
                          <a:solidFill>
                            <a:srgbClr val="FF0000"/>
                          </a:solidFill>
                        </a:rPr>
                        <a:t>459 (66.1%)</a:t>
                      </a:r>
                    </a:p>
                  </a:txBody>
                  <a:tcPr marL="70183" marR="70183" marT="35091" marB="35091" anchor="ctr"/>
                </a:tc>
                <a:tc>
                  <a:txBody>
                    <a:bodyPr/>
                    <a:lstStyle/>
                    <a:p>
                      <a:r>
                        <a:rPr lang="en-US" sz="1400"/>
                        <a:t>72.300/0.000</a:t>
                      </a:r>
                    </a:p>
                  </a:txBody>
                  <a:tcPr marL="70183" marR="70183" marT="35091" marB="35091" anchor="ctr"/>
                </a:tc>
                <a:extLst>
                  <a:ext uri="{0D108BD9-81ED-4DB2-BD59-A6C34878D82A}">
                    <a16:rowId xmlns="" xmlns:a16="http://schemas.microsoft.com/office/drawing/2014/main" val="1559660978"/>
                  </a:ext>
                </a:extLst>
              </a:tr>
              <a:tr h="370484">
                <a:tc>
                  <a:txBody>
                    <a:bodyPr/>
                    <a:lstStyle/>
                    <a:p>
                      <a:endParaRPr lang="en-US" sz="1400"/>
                    </a:p>
                  </a:txBody>
                  <a:tcPr marL="70183" marR="70183" marT="35091" marB="35091" anchor="ctr"/>
                </a:tc>
                <a:tc>
                  <a:txBody>
                    <a:bodyPr/>
                    <a:lstStyle/>
                    <a:p>
                      <a:r>
                        <a:rPr lang="en-US" sz="1400"/>
                        <a:t>163 (78.0%)</a:t>
                      </a:r>
                    </a:p>
                  </a:txBody>
                  <a:tcPr marL="70183" marR="70183" marT="35091" marB="35091" anchor="ctr"/>
                </a:tc>
                <a:tc>
                  <a:txBody>
                    <a:bodyPr/>
                    <a:lstStyle/>
                    <a:p>
                      <a:endParaRPr lang="en-US" sz="1400" dirty="0"/>
                    </a:p>
                  </a:txBody>
                  <a:tcPr marL="70183" marR="70183" marT="35091" marB="35091" anchor="ctr"/>
                </a:tc>
                <a:tc>
                  <a:txBody>
                    <a:bodyPr/>
                    <a:lstStyle/>
                    <a:p>
                      <a:r>
                        <a:rPr lang="en-US" sz="1400"/>
                        <a:t>235 (33.9%)</a:t>
                      </a:r>
                    </a:p>
                  </a:txBody>
                  <a:tcPr marL="70183" marR="70183" marT="35091" marB="35091" anchor="ctr"/>
                </a:tc>
                <a:tc>
                  <a:txBody>
                    <a:bodyPr/>
                    <a:lstStyle/>
                    <a:p>
                      <a:endParaRPr lang="en-US" sz="1400"/>
                    </a:p>
                  </a:txBody>
                  <a:tcPr marL="70183" marR="70183" marT="35091" marB="35091" anchor="ctr"/>
                </a:tc>
                <a:extLst>
                  <a:ext uri="{0D108BD9-81ED-4DB2-BD59-A6C34878D82A}">
                    <a16:rowId xmlns="" xmlns:a16="http://schemas.microsoft.com/office/drawing/2014/main" val="1197512691"/>
                  </a:ext>
                </a:extLst>
              </a:tr>
              <a:tr h="928047">
                <a:tc>
                  <a:txBody>
                    <a:bodyPr/>
                    <a:lstStyle/>
                    <a:p>
                      <a:r>
                        <a:rPr lang="en-US" sz="1400"/>
                        <a:t>Clinical Scenarios, Virtual Patients, Clinical Vignettes</a:t>
                      </a:r>
                    </a:p>
                  </a:txBody>
                  <a:tcPr marL="70183" marR="70183" marT="35091" marB="35091" anchor="ctr"/>
                </a:tc>
                <a:tc>
                  <a:txBody>
                    <a:bodyPr/>
                    <a:lstStyle/>
                    <a:p>
                      <a:r>
                        <a:rPr lang="en-US" sz="1400" dirty="0">
                          <a:solidFill>
                            <a:srgbClr val="FF0000"/>
                          </a:solidFill>
                        </a:rPr>
                        <a:t>105 (50.2%)</a:t>
                      </a:r>
                    </a:p>
                  </a:txBody>
                  <a:tcPr marL="70183" marR="70183" marT="35091" marB="35091" anchor="ctr"/>
                </a:tc>
                <a:tc>
                  <a:txBody>
                    <a:bodyPr/>
                    <a:lstStyle/>
                    <a:p>
                      <a:r>
                        <a:rPr lang="en-US" sz="1400" dirty="0"/>
                        <a:t>0.005/0.945</a:t>
                      </a:r>
                    </a:p>
                  </a:txBody>
                  <a:tcPr marL="70183" marR="70183" marT="35091" marB="35091" anchor="ctr"/>
                </a:tc>
                <a:tc>
                  <a:txBody>
                    <a:bodyPr/>
                    <a:lstStyle/>
                    <a:p>
                      <a:r>
                        <a:rPr lang="en-US" sz="1400" dirty="0">
                          <a:solidFill>
                            <a:srgbClr val="FF0000"/>
                          </a:solidFill>
                        </a:rPr>
                        <a:t>495 (71.3%)</a:t>
                      </a:r>
                    </a:p>
                  </a:txBody>
                  <a:tcPr marL="70183" marR="70183" marT="35091" marB="35091" anchor="ctr"/>
                </a:tc>
                <a:tc>
                  <a:txBody>
                    <a:bodyPr/>
                    <a:lstStyle/>
                    <a:p>
                      <a:r>
                        <a:rPr lang="en-US" sz="1400"/>
                        <a:t>126.248/0.000</a:t>
                      </a:r>
                    </a:p>
                  </a:txBody>
                  <a:tcPr marL="70183" marR="70183" marT="35091" marB="35091" anchor="ctr"/>
                </a:tc>
                <a:extLst>
                  <a:ext uri="{0D108BD9-81ED-4DB2-BD59-A6C34878D82A}">
                    <a16:rowId xmlns="" xmlns:a16="http://schemas.microsoft.com/office/drawing/2014/main" val="2722328651"/>
                  </a:ext>
                </a:extLst>
              </a:tr>
              <a:tr h="370484">
                <a:tc>
                  <a:txBody>
                    <a:bodyPr/>
                    <a:lstStyle/>
                    <a:p>
                      <a:endParaRPr lang="en-US" sz="1400"/>
                    </a:p>
                  </a:txBody>
                  <a:tcPr marL="70183" marR="70183" marT="35091" marB="35091" anchor="ctr"/>
                </a:tc>
                <a:tc>
                  <a:txBody>
                    <a:bodyPr/>
                    <a:lstStyle/>
                    <a:p>
                      <a:r>
                        <a:rPr lang="en-US" sz="1400"/>
                        <a:t>104 (49.8%)</a:t>
                      </a:r>
                    </a:p>
                  </a:txBody>
                  <a:tcPr marL="70183" marR="70183" marT="35091" marB="35091" anchor="ctr"/>
                </a:tc>
                <a:tc>
                  <a:txBody>
                    <a:bodyPr/>
                    <a:lstStyle/>
                    <a:p>
                      <a:endParaRPr lang="en-US" sz="1400"/>
                    </a:p>
                  </a:txBody>
                  <a:tcPr marL="70183" marR="70183" marT="35091" marB="35091" anchor="ctr"/>
                </a:tc>
                <a:tc>
                  <a:txBody>
                    <a:bodyPr/>
                    <a:lstStyle/>
                    <a:p>
                      <a:r>
                        <a:rPr lang="en-US" sz="1400"/>
                        <a:t>199 (28.7%)</a:t>
                      </a:r>
                    </a:p>
                  </a:txBody>
                  <a:tcPr marL="70183" marR="70183" marT="35091" marB="35091" anchor="ctr"/>
                </a:tc>
                <a:tc>
                  <a:txBody>
                    <a:bodyPr/>
                    <a:lstStyle/>
                    <a:p>
                      <a:endParaRPr lang="en-US" sz="1400"/>
                    </a:p>
                  </a:txBody>
                  <a:tcPr marL="70183" marR="70183" marT="35091" marB="35091" anchor="ctr"/>
                </a:tc>
                <a:extLst>
                  <a:ext uri="{0D108BD9-81ED-4DB2-BD59-A6C34878D82A}">
                    <a16:rowId xmlns="" xmlns:a16="http://schemas.microsoft.com/office/drawing/2014/main" val="2142410295"/>
                  </a:ext>
                </a:extLst>
              </a:tr>
              <a:tr h="1206829">
                <a:tc>
                  <a:txBody>
                    <a:bodyPr/>
                    <a:lstStyle/>
                    <a:p>
                      <a:r>
                        <a:rPr lang="en-US" sz="1400"/>
                        <a:t>Multimedia content/Educational multimedia streaming</a:t>
                      </a:r>
                    </a:p>
                  </a:txBody>
                  <a:tcPr marL="70183" marR="70183" marT="35091" marB="35091" anchor="ctr"/>
                </a:tc>
                <a:tc>
                  <a:txBody>
                    <a:bodyPr/>
                    <a:lstStyle/>
                    <a:p>
                      <a:r>
                        <a:rPr lang="en-US" sz="1400" dirty="0">
                          <a:solidFill>
                            <a:srgbClr val="FF0000"/>
                          </a:solidFill>
                        </a:rPr>
                        <a:t>37 (17.7%)</a:t>
                      </a:r>
                    </a:p>
                  </a:txBody>
                  <a:tcPr marL="70183" marR="70183" marT="35091" marB="35091" anchor="ctr"/>
                </a:tc>
                <a:tc>
                  <a:txBody>
                    <a:bodyPr/>
                    <a:lstStyle/>
                    <a:p>
                      <a:r>
                        <a:rPr lang="en-US" sz="1400"/>
                        <a:t>87.201/0.000</a:t>
                      </a:r>
                    </a:p>
                  </a:txBody>
                  <a:tcPr marL="70183" marR="70183" marT="35091" marB="35091" anchor="ctr"/>
                </a:tc>
                <a:tc>
                  <a:txBody>
                    <a:bodyPr/>
                    <a:lstStyle/>
                    <a:p>
                      <a:r>
                        <a:rPr lang="en-US" sz="1400" dirty="0">
                          <a:solidFill>
                            <a:srgbClr val="FF0000"/>
                          </a:solidFill>
                        </a:rPr>
                        <a:t>328 (47.3%)</a:t>
                      </a:r>
                    </a:p>
                  </a:txBody>
                  <a:tcPr marL="70183" marR="70183" marT="35091" marB="35091" anchor="ctr"/>
                </a:tc>
                <a:tc>
                  <a:txBody>
                    <a:bodyPr/>
                    <a:lstStyle/>
                    <a:p>
                      <a:r>
                        <a:rPr lang="en-US" sz="1400"/>
                        <a:t>2.081/0.149</a:t>
                      </a:r>
                    </a:p>
                  </a:txBody>
                  <a:tcPr marL="70183" marR="70183" marT="35091" marB="35091" anchor="ctr"/>
                </a:tc>
                <a:extLst>
                  <a:ext uri="{0D108BD9-81ED-4DB2-BD59-A6C34878D82A}">
                    <a16:rowId xmlns="" xmlns:a16="http://schemas.microsoft.com/office/drawing/2014/main" val="3197311477"/>
                  </a:ext>
                </a:extLst>
              </a:tr>
              <a:tr h="370484">
                <a:tc>
                  <a:txBody>
                    <a:bodyPr/>
                    <a:lstStyle/>
                    <a:p>
                      <a:endParaRPr lang="en-US" sz="1400"/>
                    </a:p>
                  </a:txBody>
                  <a:tcPr marL="70183" marR="70183" marT="35091" marB="35091" anchor="ctr"/>
                </a:tc>
                <a:tc>
                  <a:txBody>
                    <a:bodyPr/>
                    <a:lstStyle/>
                    <a:p>
                      <a:r>
                        <a:rPr lang="en-US" sz="1400" dirty="0"/>
                        <a:t>172 (82.3%)</a:t>
                      </a:r>
                    </a:p>
                  </a:txBody>
                  <a:tcPr marL="70183" marR="70183" marT="35091" marB="35091" anchor="ctr"/>
                </a:tc>
                <a:tc>
                  <a:txBody>
                    <a:bodyPr/>
                    <a:lstStyle/>
                    <a:p>
                      <a:endParaRPr lang="en-US" sz="1400"/>
                    </a:p>
                  </a:txBody>
                  <a:tcPr marL="70183" marR="70183" marT="35091" marB="35091" anchor="ctr"/>
                </a:tc>
                <a:tc>
                  <a:txBody>
                    <a:bodyPr/>
                    <a:lstStyle/>
                    <a:p>
                      <a:r>
                        <a:rPr lang="en-US" sz="1400"/>
                        <a:t>366 (52.7%)</a:t>
                      </a:r>
                    </a:p>
                  </a:txBody>
                  <a:tcPr marL="70183" marR="70183" marT="35091" marB="35091" anchor="ctr"/>
                </a:tc>
                <a:tc>
                  <a:txBody>
                    <a:bodyPr/>
                    <a:lstStyle/>
                    <a:p>
                      <a:endParaRPr lang="en-US" sz="1400" dirty="0"/>
                    </a:p>
                  </a:txBody>
                  <a:tcPr marL="70183" marR="70183" marT="35091" marB="35091" anchor="ctr"/>
                </a:tc>
                <a:extLst>
                  <a:ext uri="{0D108BD9-81ED-4DB2-BD59-A6C34878D82A}">
                    <a16:rowId xmlns="" xmlns:a16="http://schemas.microsoft.com/office/drawing/2014/main" val="2177039147"/>
                  </a:ext>
                </a:extLst>
              </a:tr>
            </a:tbl>
          </a:graphicData>
        </a:graphic>
      </p:graphicFrame>
      <p:sp>
        <p:nvSpPr>
          <p:cNvPr id="4" name="Slide Number Placeholder 3"/>
          <p:cNvSpPr>
            <a:spLocks noGrp="1"/>
          </p:cNvSpPr>
          <p:nvPr>
            <p:ph type="sldNum" sz="quarter" idx="12"/>
          </p:nvPr>
        </p:nvSpPr>
        <p:spPr/>
        <p:txBody>
          <a:bodyPr/>
          <a:lstStyle/>
          <a:p>
            <a:fld id="{ED678E57-39F4-4DE7-B236-1743E1E3EF16}" type="slidenum">
              <a:rPr lang="en-US" smtClean="0"/>
              <a:t>22</a:t>
            </a:fld>
            <a:endParaRPr lang="en-US"/>
          </a:p>
        </p:txBody>
      </p:sp>
    </p:spTree>
    <p:extLst>
      <p:ext uri="{BB962C8B-B14F-4D97-AF65-F5344CB8AC3E}">
        <p14:creationId xmlns:p14="http://schemas.microsoft.com/office/powerpoint/2010/main" val="32834025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Courses of Teaching in medical education</a:t>
            </a:r>
          </a:p>
        </p:txBody>
      </p:sp>
      <p:sp>
        <p:nvSpPr>
          <p:cNvPr id="3" name="Content Placeholder 2"/>
          <p:cNvSpPr>
            <a:spLocks noGrp="1"/>
          </p:cNvSpPr>
          <p:nvPr>
            <p:ph idx="1"/>
          </p:nvPr>
        </p:nvSpPr>
        <p:spPr/>
        <p:txBody>
          <a:bodyPr>
            <a:normAutofit/>
          </a:bodyPr>
          <a:lstStyle/>
          <a:p>
            <a:r>
              <a:rPr lang="en-US" dirty="0"/>
              <a:t>Postgraduate Certificate in Medical Education  from the University of Dundee, Scotland (UK </a:t>
            </a:r>
            <a:r>
              <a:rPr lang="en-US" dirty="0" smtClean="0"/>
              <a:t>)</a:t>
            </a:r>
          </a:p>
          <a:p>
            <a:pPr marL="0" indent="0">
              <a:buNone/>
            </a:pPr>
            <a:r>
              <a:rPr lang="en-US" dirty="0"/>
              <a:t>https://www.dundee.ac.uk/postgraduate/medical-education-part-time-pgcert</a:t>
            </a:r>
          </a:p>
          <a:p>
            <a:r>
              <a:rPr lang="en-US" dirty="0"/>
              <a:t>CPD course University of Lisbon, Portugal</a:t>
            </a:r>
          </a:p>
          <a:p>
            <a:pPr marL="0" indent="0">
              <a:buNone/>
            </a:pPr>
            <a:r>
              <a:rPr lang="en-US" dirty="0" smtClean="0"/>
              <a:t>https</a:t>
            </a:r>
            <a:r>
              <a:rPr lang="en-US" dirty="0"/>
              <a:t>://www.ulisboa.pt/en</a:t>
            </a:r>
          </a:p>
          <a:p>
            <a:endParaRPr lang="en-US" dirty="0"/>
          </a:p>
          <a:p>
            <a:r>
              <a:rPr lang="en-US" dirty="0" smtClean="0"/>
              <a:t>CPD </a:t>
            </a:r>
            <a:r>
              <a:rPr lang="en-US" dirty="0"/>
              <a:t>courses, Association for Medical Education in Europe from Dundee, Scotland (UK </a:t>
            </a:r>
            <a:r>
              <a:rPr lang="en-US" dirty="0" smtClean="0"/>
              <a:t>) </a:t>
            </a:r>
            <a:r>
              <a:rPr lang="en-US" dirty="0">
                <a:hlinkClick r:id="rId2"/>
              </a:rPr>
              <a:t>AMEE Home - AMEE</a:t>
            </a:r>
            <a:endParaRPr lang="en-US" dirty="0"/>
          </a:p>
          <a:p>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23</a:t>
            </a:fld>
            <a:endParaRPr lang="en-US"/>
          </a:p>
        </p:txBody>
      </p:sp>
    </p:spTree>
    <p:extLst>
      <p:ext uri="{BB962C8B-B14F-4D97-AF65-F5344CB8AC3E}">
        <p14:creationId xmlns:p14="http://schemas.microsoft.com/office/powerpoint/2010/main" val="314421145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r>
              <a:rPr lang="en-US" sz="4000" b="1" dirty="0"/>
              <a:t>Courses of Teaching in medical education</a:t>
            </a:r>
          </a:p>
        </p:txBody>
      </p:sp>
      <p:sp>
        <p:nvSpPr>
          <p:cNvPr id="3" name="Content Placeholder 2"/>
          <p:cNvSpPr>
            <a:spLocks noGrp="1"/>
          </p:cNvSpPr>
          <p:nvPr>
            <p:ph idx="1"/>
          </p:nvPr>
        </p:nvSpPr>
        <p:spPr>
          <a:xfrm>
            <a:off x="838200" y="1206500"/>
            <a:ext cx="10515600" cy="4970463"/>
          </a:xfrm>
        </p:spPr>
        <p:txBody>
          <a:bodyPr>
            <a:normAutofit fontScale="77500" lnSpcReduction="20000"/>
          </a:bodyPr>
          <a:lstStyle/>
          <a:p>
            <a:pPr marL="0" indent="0">
              <a:buNone/>
            </a:pPr>
            <a:r>
              <a:rPr lang="en-US" sz="3600" b="1" dirty="0"/>
              <a:t>University of Belgrade, Serbia</a:t>
            </a:r>
          </a:p>
          <a:p>
            <a:pPr marL="0" indent="0">
              <a:buNone/>
            </a:pPr>
            <a:r>
              <a:rPr lang="en-US" dirty="0"/>
              <a:t>On successful completion of the course, the participants will be able to:</a:t>
            </a:r>
          </a:p>
          <a:p>
            <a:r>
              <a:rPr lang="en-US" b="1" dirty="0"/>
              <a:t>apply contemporary principles and standards of quality assurance in academic teaching and delivering clinical/professional practice for health professionals – medicine, dental medicine, pharmacy and nursing;</a:t>
            </a:r>
          </a:p>
          <a:p>
            <a:r>
              <a:rPr lang="en-US" b="1" dirty="0"/>
              <a:t>create teaching materials/literature in accordance with the planned outcomes;</a:t>
            </a:r>
          </a:p>
          <a:p>
            <a:r>
              <a:rPr lang="en-US" b="1" dirty="0"/>
              <a:t>develop a personal model for mentoring work during the students’ clinical/professional practice;</a:t>
            </a:r>
          </a:p>
          <a:p>
            <a:r>
              <a:rPr lang="en-US" b="1" dirty="0"/>
              <a:t>plan, create and apply different teaching methods in academic teaching and delivering clinical/professional practice;</a:t>
            </a:r>
          </a:p>
          <a:p>
            <a:r>
              <a:rPr lang="en-US" b="1" dirty="0"/>
              <a:t>plan and implement different methods of students’ knowledge and competencies assessment in academic teaching;</a:t>
            </a:r>
          </a:p>
          <a:p>
            <a:r>
              <a:rPr lang="en-US" b="1" dirty="0"/>
              <a:t>use e-learning and IT in academic teaching;</a:t>
            </a:r>
          </a:p>
          <a:p>
            <a:r>
              <a:rPr lang="en-US" b="1" dirty="0"/>
              <a:t>critically appraise modern strategies for improving the quality of education for health professionals</a:t>
            </a:r>
            <a:r>
              <a:rPr lang="en-US" dirty="0"/>
              <a:t>.</a:t>
            </a:r>
          </a:p>
          <a:p>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24</a:t>
            </a:fld>
            <a:endParaRPr lang="en-US"/>
          </a:p>
        </p:txBody>
      </p:sp>
    </p:spTree>
    <p:extLst>
      <p:ext uri="{BB962C8B-B14F-4D97-AF65-F5344CB8AC3E}">
        <p14:creationId xmlns:p14="http://schemas.microsoft.com/office/powerpoint/2010/main" val="11722323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615" y="239513"/>
            <a:ext cx="10515600" cy="1325563"/>
          </a:xfrm>
        </p:spPr>
        <p:txBody>
          <a:bodyPr>
            <a:normAutofit/>
          </a:bodyPr>
          <a:lstStyle/>
          <a:p>
            <a:r>
              <a:rPr lang="en-US" sz="4000" b="1" dirty="0"/>
              <a:t>Internationalization and Intercultural competence in HEI</a:t>
            </a:r>
          </a:p>
        </p:txBody>
      </p:sp>
      <p:sp>
        <p:nvSpPr>
          <p:cNvPr id="3" name="Content Placeholder 2"/>
          <p:cNvSpPr>
            <a:spLocks noGrp="1"/>
          </p:cNvSpPr>
          <p:nvPr>
            <p:ph idx="1"/>
          </p:nvPr>
        </p:nvSpPr>
        <p:spPr>
          <a:xfrm>
            <a:off x="785445" y="1565076"/>
            <a:ext cx="10515600" cy="4351338"/>
          </a:xfrm>
        </p:spPr>
        <p:txBody>
          <a:bodyPr>
            <a:normAutofit fontScale="92500" lnSpcReduction="20000"/>
          </a:bodyPr>
          <a:lstStyle/>
          <a:p>
            <a:r>
              <a:rPr lang="en-US" dirty="0"/>
              <a:t>THE IDENTIFICATION AND ASSESSMENT OF INTERCULTURAL COMPETENCE AS A STUDENT OUTCOME OF INTERNATIONALIZATION AT INSTITUTIONS OF HIGHER EDUCATION IN THE UNITED STATES</a:t>
            </a:r>
          </a:p>
          <a:p>
            <a:r>
              <a:rPr lang="en-US" b="1" dirty="0"/>
              <a:t>Definition- internationalization has been defined as making campuses more internationally-oriented, implemented by a range of actions from integrating various international elements into the curricula to increasing the presence of international faculty and students on campus </a:t>
            </a:r>
            <a:r>
              <a:rPr lang="en-US" dirty="0"/>
              <a:t>(</a:t>
            </a:r>
            <a:r>
              <a:rPr lang="en-US" dirty="0" err="1"/>
              <a:t>Ellingboe</a:t>
            </a:r>
            <a:r>
              <a:rPr lang="en-US" dirty="0"/>
              <a:t>, 1998; Hanson &amp; Meyerson, 1995). </a:t>
            </a:r>
          </a:p>
          <a:p>
            <a:r>
              <a:rPr lang="en-US" dirty="0"/>
              <a:t>The Association of International Education Administrators defines internationalization as "</a:t>
            </a:r>
            <a:r>
              <a:rPr lang="en-US" b="1" dirty="0">
                <a:solidFill>
                  <a:srgbClr val="0070C0"/>
                </a:solidFill>
              </a:rPr>
              <a:t>the incorporation of international contents, materials, activities, and understanding in the teaching, research, and public service functions of universities to enhance the relevance in an interdependent world" </a:t>
            </a:r>
          </a:p>
        </p:txBody>
      </p:sp>
      <p:sp>
        <p:nvSpPr>
          <p:cNvPr id="4" name="TextBox 3"/>
          <p:cNvSpPr txBox="1"/>
          <p:nvPr/>
        </p:nvSpPr>
        <p:spPr>
          <a:xfrm>
            <a:off x="926123" y="5754932"/>
            <a:ext cx="10437729" cy="923330"/>
          </a:xfrm>
          <a:prstGeom prst="rect">
            <a:avLst/>
          </a:prstGeom>
          <a:noFill/>
        </p:spPr>
        <p:txBody>
          <a:bodyPr wrap="none" rtlCol="0">
            <a:spAutoFit/>
          </a:bodyPr>
          <a:lstStyle/>
          <a:p>
            <a:r>
              <a:rPr lang="en-US" dirty="0"/>
              <a:t>by DARLA K. DEARDORFF ,A dissertation submitted to the Graduate Faculty of North Carolina State University </a:t>
            </a:r>
          </a:p>
          <a:p>
            <a:r>
              <a:rPr lang="en-US" dirty="0"/>
              <a:t>in partial fulfillment of the requirements for the Degree of Doctor of Education,2004</a:t>
            </a:r>
          </a:p>
          <a:p>
            <a:endParaRPr lang="en-US" dirty="0"/>
          </a:p>
        </p:txBody>
      </p:sp>
      <p:sp>
        <p:nvSpPr>
          <p:cNvPr id="5" name="Slide Number Placeholder 4"/>
          <p:cNvSpPr>
            <a:spLocks noGrp="1"/>
          </p:cNvSpPr>
          <p:nvPr>
            <p:ph type="sldNum" sz="quarter" idx="12"/>
          </p:nvPr>
        </p:nvSpPr>
        <p:spPr/>
        <p:txBody>
          <a:bodyPr/>
          <a:lstStyle/>
          <a:p>
            <a:fld id="{ED678E57-39F4-4DE7-B236-1743E1E3EF16}" type="slidenum">
              <a:rPr lang="en-US" smtClean="0"/>
              <a:t>25</a:t>
            </a:fld>
            <a:endParaRPr lang="en-US"/>
          </a:p>
        </p:txBody>
      </p:sp>
    </p:spTree>
    <p:extLst>
      <p:ext uri="{BB962C8B-B14F-4D97-AF65-F5344CB8AC3E}">
        <p14:creationId xmlns:p14="http://schemas.microsoft.com/office/powerpoint/2010/main" val="28930819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Internationalization and Intercultural competence in HEI</a:t>
            </a:r>
            <a:endParaRPr lang="en-US" dirty="0"/>
          </a:p>
        </p:txBody>
      </p:sp>
      <p:sp>
        <p:nvSpPr>
          <p:cNvPr id="3" name="Content Placeholder 2"/>
          <p:cNvSpPr>
            <a:spLocks noGrp="1"/>
          </p:cNvSpPr>
          <p:nvPr>
            <p:ph idx="1"/>
          </p:nvPr>
        </p:nvSpPr>
        <p:spPr/>
        <p:txBody>
          <a:bodyPr/>
          <a:lstStyle/>
          <a:p>
            <a:pPr marL="0" indent="0">
              <a:buNone/>
            </a:pPr>
            <a:r>
              <a:rPr lang="en-US" dirty="0"/>
              <a:t>the </a:t>
            </a:r>
            <a:r>
              <a:rPr lang="en-US" b="1" dirty="0"/>
              <a:t>four approaches </a:t>
            </a:r>
            <a:r>
              <a:rPr lang="en-US" dirty="0"/>
              <a:t>to internationalization: </a:t>
            </a:r>
          </a:p>
          <a:p>
            <a:r>
              <a:rPr lang="en-US" dirty="0"/>
              <a:t>the activity approach, </a:t>
            </a:r>
          </a:p>
          <a:p>
            <a:r>
              <a:rPr lang="en-US" dirty="0"/>
              <a:t>the rationale approach (purposes and intended outcomes), </a:t>
            </a:r>
          </a:p>
          <a:p>
            <a:r>
              <a:rPr lang="en-US" dirty="0"/>
              <a:t>the </a:t>
            </a:r>
            <a:r>
              <a:rPr lang="en-US" b="1" dirty="0"/>
              <a:t>competency approach </a:t>
            </a:r>
            <a:r>
              <a:rPr lang="en-US" dirty="0"/>
              <a:t>(learning competencies, career competences, global competence, transnational competence and international competence), </a:t>
            </a:r>
          </a:p>
          <a:p>
            <a:r>
              <a:rPr lang="en-US" dirty="0"/>
              <a:t>and </a:t>
            </a:r>
            <a:r>
              <a:rPr lang="en-US" b="1" dirty="0"/>
              <a:t>the process approach </a:t>
            </a:r>
            <a:r>
              <a:rPr lang="en-US" dirty="0"/>
              <a:t>(integration/infusion of activities, academics, policies and procedures, and strategies)</a:t>
            </a:r>
          </a:p>
        </p:txBody>
      </p:sp>
      <p:sp>
        <p:nvSpPr>
          <p:cNvPr id="4" name="TextBox 3"/>
          <p:cNvSpPr txBox="1"/>
          <p:nvPr/>
        </p:nvSpPr>
        <p:spPr>
          <a:xfrm>
            <a:off x="1688123" y="6248400"/>
            <a:ext cx="2574744" cy="646331"/>
          </a:xfrm>
          <a:prstGeom prst="rect">
            <a:avLst/>
          </a:prstGeom>
          <a:noFill/>
        </p:spPr>
        <p:txBody>
          <a:bodyPr wrap="none" rtlCol="0">
            <a:spAutoFit/>
          </a:bodyPr>
          <a:lstStyle/>
          <a:p>
            <a:r>
              <a:rPr lang="en-US" dirty="0"/>
              <a:t>(de Wit, 2002, p. 117-118</a:t>
            </a:r>
          </a:p>
          <a:p>
            <a:endParaRPr lang="en-US" dirty="0"/>
          </a:p>
        </p:txBody>
      </p:sp>
      <p:sp>
        <p:nvSpPr>
          <p:cNvPr id="5" name="Slide Number Placeholder 4"/>
          <p:cNvSpPr>
            <a:spLocks noGrp="1"/>
          </p:cNvSpPr>
          <p:nvPr>
            <p:ph type="sldNum" sz="quarter" idx="12"/>
          </p:nvPr>
        </p:nvSpPr>
        <p:spPr/>
        <p:txBody>
          <a:bodyPr/>
          <a:lstStyle/>
          <a:p>
            <a:fld id="{ED678E57-39F4-4DE7-B236-1743E1E3EF16}" type="slidenum">
              <a:rPr lang="en-US" smtClean="0"/>
              <a:t>26</a:t>
            </a:fld>
            <a:endParaRPr lang="en-US"/>
          </a:p>
        </p:txBody>
      </p:sp>
    </p:spTree>
    <p:extLst>
      <p:ext uri="{BB962C8B-B14F-4D97-AF65-F5344CB8AC3E}">
        <p14:creationId xmlns:p14="http://schemas.microsoft.com/office/powerpoint/2010/main" val="3003790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Internationalization and Intercultural competence in HEI</a:t>
            </a:r>
          </a:p>
        </p:txBody>
      </p:sp>
      <p:sp>
        <p:nvSpPr>
          <p:cNvPr id="3" name="Content Placeholder 2"/>
          <p:cNvSpPr>
            <a:spLocks noGrp="1"/>
          </p:cNvSpPr>
          <p:nvPr>
            <p:ph idx="1"/>
          </p:nvPr>
        </p:nvSpPr>
        <p:spPr/>
        <p:txBody>
          <a:bodyPr>
            <a:normAutofit/>
          </a:bodyPr>
          <a:lstStyle/>
          <a:p>
            <a:r>
              <a:rPr lang="en-US" b="1" dirty="0"/>
              <a:t>Process orientation (mindfulness) throughout is key – this means being aware of the learning that takes place at each level. Though individuals can enter these frameworks at any particular point, attitude is a fundamental starting point. </a:t>
            </a:r>
          </a:p>
        </p:txBody>
      </p:sp>
      <p:sp>
        <p:nvSpPr>
          <p:cNvPr id="4" name="Slide Number Placeholder 3"/>
          <p:cNvSpPr>
            <a:spLocks noGrp="1"/>
          </p:cNvSpPr>
          <p:nvPr>
            <p:ph type="sldNum" sz="quarter" idx="12"/>
          </p:nvPr>
        </p:nvSpPr>
        <p:spPr/>
        <p:txBody>
          <a:bodyPr/>
          <a:lstStyle/>
          <a:p>
            <a:fld id="{ED678E57-39F4-4DE7-B236-1743E1E3EF16}" type="slidenum">
              <a:rPr lang="en-US" smtClean="0"/>
              <a:t>27</a:t>
            </a:fld>
            <a:endParaRPr lang="en-US"/>
          </a:p>
        </p:txBody>
      </p:sp>
    </p:spTree>
    <p:extLst>
      <p:ext uri="{BB962C8B-B14F-4D97-AF65-F5344CB8AC3E}">
        <p14:creationId xmlns:p14="http://schemas.microsoft.com/office/powerpoint/2010/main" val="699943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Example-Intercultural competence in HEI</a:t>
            </a:r>
          </a:p>
        </p:txBody>
      </p:sp>
      <p:sp>
        <p:nvSpPr>
          <p:cNvPr id="3" name="Content Placeholder 2"/>
          <p:cNvSpPr>
            <a:spLocks noGrp="1"/>
          </p:cNvSpPr>
          <p:nvPr>
            <p:ph idx="1"/>
          </p:nvPr>
        </p:nvSpPr>
        <p:spPr/>
        <p:txBody>
          <a:bodyPr>
            <a:normAutofit fontScale="92500" lnSpcReduction="10000"/>
          </a:bodyPr>
          <a:lstStyle/>
          <a:p>
            <a:r>
              <a:rPr lang="en-US" dirty="0"/>
              <a:t>Primary findings include a preference for a general definition of intercultural competence among both </a:t>
            </a:r>
            <a:r>
              <a:rPr lang="en-US" b="1" dirty="0"/>
              <a:t>experts and administrators</a:t>
            </a:r>
            <a:r>
              <a:rPr lang="en-US" dirty="0"/>
              <a:t>.</a:t>
            </a:r>
          </a:p>
          <a:p>
            <a:r>
              <a:rPr lang="en-US" dirty="0"/>
              <a:t>Moreover, the definition of intercultural competence continues to evolve as scholars refine the term </a:t>
            </a:r>
            <a:r>
              <a:rPr lang="en-US" b="1" i="1" dirty="0"/>
              <a:t>further through on going research</a:t>
            </a:r>
            <a:r>
              <a:rPr lang="en-US" dirty="0"/>
              <a:t>. </a:t>
            </a:r>
          </a:p>
          <a:p>
            <a:r>
              <a:rPr lang="en-US" dirty="0"/>
              <a:t>Both groups agreed that it </a:t>
            </a:r>
            <a:r>
              <a:rPr lang="en-US" b="1" dirty="0"/>
              <a:t>is possible to assess degrees of intercultural competence</a:t>
            </a:r>
            <a:r>
              <a:rPr lang="en-US" dirty="0"/>
              <a:t> and in so doing, that it is best to use a mix of quantitative and qualitative methods to assess intercultural competence, including interviews, observation, and judgment by self and others. </a:t>
            </a:r>
          </a:p>
          <a:p>
            <a:r>
              <a:rPr lang="en-US" b="1" dirty="0"/>
              <a:t>Two models of intercultural competence</a:t>
            </a:r>
            <a:r>
              <a:rPr lang="en-US" dirty="0"/>
              <a:t>, along with an assessment guide on intercultural competence, are presented based on the findings of the study.</a:t>
            </a:r>
          </a:p>
        </p:txBody>
      </p:sp>
      <p:sp>
        <p:nvSpPr>
          <p:cNvPr id="4" name="Slide Number Placeholder 3"/>
          <p:cNvSpPr>
            <a:spLocks noGrp="1"/>
          </p:cNvSpPr>
          <p:nvPr>
            <p:ph type="sldNum" sz="quarter" idx="12"/>
          </p:nvPr>
        </p:nvSpPr>
        <p:spPr/>
        <p:txBody>
          <a:bodyPr/>
          <a:lstStyle/>
          <a:p>
            <a:fld id="{ED678E57-39F4-4DE7-B236-1743E1E3EF16}" type="slidenum">
              <a:rPr lang="en-US" smtClean="0"/>
              <a:t>28</a:t>
            </a:fld>
            <a:endParaRPr lang="en-US"/>
          </a:p>
        </p:txBody>
      </p:sp>
      <p:sp>
        <p:nvSpPr>
          <p:cNvPr id="5" name="TextBox 4"/>
          <p:cNvSpPr txBox="1"/>
          <p:nvPr/>
        </p:nvSpPr>
        <p:spPr>
          <a:xfrm>
            <a:off x="1205472" y="5756185"/>
            <a:ext cx="7671139" cy="1107996"/>
          </a:xfrm>
          <a:prstGeom prst="rect">
            <a:avLst/>
          </a:prstGeom>
          <a:noFill/>
        </p:spPr>
        <p:txBody>
          <a:bodyPr wrap="none" rtlCol="0">
            <a:spAutoFit/>
          </a:bodyPr>
          <a:lstStyle/>
          <a:p>
            <a:r>
              <a:rPr lang="en-US" sz="1600" dirty="0"/>
              <a:t>THE IDENTIFICATION AND ASSESSMENT OF INTERCULTURAL COMPETENCE AS A STUDENT </a:t>
            </a:r>
            <a:endParaRPr lang="en-US" sz="1600" dirty="0" smtClean="0"/>
          </a:p>
          <a:p>
            <a:r>
              <a:rPr lang="en-US" sz="1600" dirty="0" smtClean="0"/>
              <a:t>OUTCOME </a:t>
            </a:r>
            <a:r>
              <a:rPr lang="en-US" sz="1600" dirty="0"/>
              <a:t>OF INTERNATIONALIZATION AT INSTITUTIONS OF HIGHER EDUCATION IN </a:t>
            </a:r>
            <a:endParaRPr lang="en-US" sz="1600" dirty="0" smtClean="0"/>
          </a:p>
          <a:p>
            <a:r>
              <a:rPr lang="en-US" sz="1600" dirty="0" smtClean="0"/>
              <a:t>THE </a:t>
            </a:r>
            <a:r>
              <a:rPr lang="en-US" sz="1600" dirty="0"/>
              <a:t>UNITED </a:t>
            </a:r>
            <a:r>
              <a:rPr lang="en-US" sz="1600" dirty="0" smtClean="0"/>
              <a:t>STATES, 2004</a:t>
            </a:r>
            <a:endParaRPr lang="en-US" sz="1600" dirty="0"/>
          </a:p>
          <a:p>
            <a:endParaRPr lang="en-US" dirty="0"/>
          </a:p>
        </p:txBody>
      </p:sp>
    </p:spTree>
    <p:extLst>
      <p:ext uri="{BB962C8B-B14F-4D97-AF65-F5344CB8AC3E}">
        <p14:creationId xmlns:p14="http://schemas.microsoft.com/office/powerpoint/2010/main" val="3101131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567367" y="0"/>
            <a:ext cx="6233117" cy="6740891"/>
          </a:xfrm>
          <a:prstGeom prst="rect">
            <a:avLst/>
          </a:prstGeom>
        </p:spPr>
      </p:pic>
      <p:sp>
        <p:nvSpPr>
          <p:cNvPr id="3" name="TextBox 2"/>
          <p:cNvSpPr txBox="1"/>
          <p:nvPr/>
        </p:nvSpPr>
        <p:spPr>
          <a:xfrm>
            <a:off x="7139355" y="609600"/>
            <a:ext cx="4548554" cy="4985980"/>
          </a:xfrm>
          <a:prstGeom prst="rect">
            <a:avLst/>
          </a:prstGeom>
          <a:noFill/>
        </p:spPr>
        <p:txBody>
          <a:bodyPr wrap="square" rtlCol="0">
            <a:spAutoFit/>
          </a:bodyPr>
          <a:lstStyle/>
          <a:p>
            <a:r>
              <a:rPr lang="en-US" sz="2000" b="1" dirty="0"/>
              <a:t>Model of intercultural competence </a:t>
            </a:r>
            <a:r>
              <a:rPr lang="en-US" sz="2000" dirty="0"/>
              <a:t>moves from the individual level of attitudes/personal attributes to the interactive cultural level in regard </a:t>
            </a:r>
          </a:p>
          <a:p>
            <a:r>
              <a:rPr lang="en-US" sz="2000" dirty="0"/>
              <a:t>to the outcomes. </a:t>
            </a:r>
          </a:p>
          <a:p>
            <a:endParaRPr lang="en-US" sz="2000" dirty="0"/>
          </a:p>
          <a:p>
            <a:r>
              <a:rPr lang="en-US" sz="2000" dirty="0"/>
              <a:t>The </a:t>
            </a:r>
            <a:r>
              <a:rPr lang="en-US" sz="2000" b="1" dirty="0"/>
              <a:t>specific skills </a:t>
            </a:r>
            <a:r>
              <a:rPr lang="en-US" sz="2000" dirty="0"/>
              <a:t>delineated in this model are skills for acquiring and </a:t>
            </a:r>
            <a:r>
              <a:rPr lang="en-US" sz="2000" b="1" dirty="0"/>
              <a:t>processing knowledge about other cultures as well as one’s own culture. </a:t>
            </a:r>
          </a:p>
          <a:p>
            <a:endParaRPr lang="en-US" sz="2000" dirty="0"/>
          </a:p>
          <a:p>
            <a:r>
              <a:rPr lang="en-US" sz="2000" dirty="0"/>
              <a:t>The model also emphasizes the importance of </a:t>
            </a:r>
            <a:r>
              <a:rPr lang="en-US" sz="2000" b="1" dirty="0"/>
              <a:t>attitude and the comprehension of knowledge </a:t>
            </a:r>
          </a:p>
          <a:p>
            <a:r>
              <a:rPr lang="en-US" sz="2000" dirty="0"/>
              <a:t>(Bloom, 1965). </a:t>
            </a:r>
          </a:p>
          <a:p>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29</a:t>
            </a:fld>
            <a:endParaRPr lang="en-US"/>
          </a:p>
        </p:txBody>
      </p:sp>
    </p:spTree>
    <p:extLst>
      <p:ext uri="{BB962C8B-B14F-4D97-AF65-F5344CB8AC3E}">
        <p14:creationId xmlns:p14="http://schemas.microsoft.com/office/powerpoint/2010/main" val="3375586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sr-Latn-RS" dirty="0"/>
              <a:t>Teacher –Professor at Unversity </a:t>
            </a:r>
            <a:br>
              <a:rPr lang="sr-Latn-R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 teacher-professor at the university has many roles, and </a:t>
            </a:r>
            <a:r>
              <a:rPr lang="en-US" b="1" dirty="0"/>
              <a:t>competence development </a:t>
            </a:r>
            <a:r>
              <a:rPr lang="en-US" dirty="0">
                <a:solidFill>
                  <a:srgbClr val="0070C0"/>
                </a:solidFill>
              </a:rPr>
              <a:t>for each role requires separate training</a:t>
            </a:r>
            <a:r>
              <a:rPr lang="en-US" dirty="0"/>
              <a:t>.</a:t>
            </a:r>
          </a:p>
          <a:p>
            <a:r>
              <a:rPr lang="en-US" dirty="0"/>
              <a:t>For some academics, the most important role is </a:t>
            </a:r>
            <a:r>
              <a:rPr lang="en-US" b="1" dirty="0"/>
              <a:t>lecturing</a:t>
            </a:r>
            <a:r>
              <a:rPr lang="en-US" dirty="0"/>
              <a:t>, which requires specific skills, but this presents a contradiction, a “</a:t>
            </a:r>
            <a:r>
              <a:rPr lang="en-US" i="1" dirty="0"/>
              <a:t>contradiction in adjecto</a:t>
            </a:r>
            <a:r>
              <a:rPr lang="en-US" dirty="0"/>
              <a:t>.“</a:t>
            </a:r>
          </a:p>
          <a:p>
            <a:r>
              <a:rPr lang="en-US" dirty="0"/>
              <a:t>All roles are </a:t>
            </a:r>
            <a:r>
              <a:rPr lang="en-US" b="1" dirty="0"/>
              <a:t>interconnected</a:t>
            </a:r>
            <a:r>
              <a:rPr lang="en-US" dirty="0"/>
              <a:t>, and professors should have a solid scientific background that allows them to apply this knowledge in educational practice. Translating this knowledge </a:t>
            </a:r>
            <a:r>
              <a:rPr lang="en-US" dirty="0">
                <a:solidFill>
                  <a:srgbClr val="FF0000"/>
                </a:solidFill>
              </a:rPr>
              <a:t>requires skills and thorough training</a:t>
            </a:r>
            <a:r>
              <a:rPr lang="en-US" dirty="0"/>
              <a:t>. </a:t>
            </a:r>
          </a:p>
          <a:p>
            <a:r>
              <a:rPr lang="en-US" dirty="0"/>
              <a:t>Accomplishing all these roles can sometimes be stressful, and academic rules, procedures, and policies should </a:t>
            </a:r>
            <a:r>
              <a:rPr lang="en-US" dirty="0">
                <a:solidFill>
                  <a:srgbClr val="0070C0"/>
                </a:solidFill>
              </a:rPr>
              <a:t>support and assist professors in their CPD (Continuing Professional Development) to become competent teachers/educators</a:t>
            </a:r>
            <a:r>
              <a:rPr lang="en-US" dirty="0"/>
              <a:t>.</a:t>
            </a:r>
          </a:p>
        </p:txBody>
      </p:sp>
      <p:sp>
        <p:nvSpPr>
          <p:cNvPr id="4" name="Slide Number Placeholder 3"/>
          <p:cNvSpPr>
            <a:spLocks noGrp="1"/>
          </p:cNvSpPr>
          <p:nvPr>
            <p:ph type="sldNum" sz="quarter" idx="12"/>
          </p:nvPr>
        </p:nvSpPr>
        <p:spPr/>
        <p:txBody>
          <a:bodyPr/>
          <a:lstStyle/>
          <a:p>
            <a:fld id="{ED678E57-39F4-4DE7-B236-1743E1E3EF16}" type="slidenum">
              <a:rPr lang="en-US" smtClean="0"/>
              <a:t>3</a:t>
            </a:fld>
            <a:endParaRPr lang="en-US"/>
          </a:p>
        </p:txBody>
      </p:sp>
    </p:spTree>
    <p:extLst>
      <p:ext uri="{BB962C8B-B14F-4D97-AF65-F5344CB8AC3E}">
        <p14:creationId xmlns:p14="http://schemas.microsoft.com/office/powerpoint/2010/main" val="15990482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encrypted-tbn0.gstatic.com/images?q=tbn:ANd9GcQWcWG9hIszsAflIaf8Ww4aOvX5Q7H-r98DNzFLArV5YhgFxjRQ325b8Y_1ZMANqCB87Ww&amp;usqp=CA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57" y="1904414"/>
            <a:ext cx="5691544" cy="4634498"/>
          </a:xfrm>
          <a:prstGeom prst="rect">
            <a:avLst/>
          </a:prstGeom>
          <a:noFill/>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ED678E57-39F4-4DE7-B236-1743E1E3EF16}" type="slidenum">
              <a:rPr lang="en-US" smtClean="0"/>
              <a:t>30</a:t>
            </a:fld>
            <a:endParaRPr lang="en-US"/>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60881" y="0"/>
            <a:ext cx="4572638" cy="4572638"/>
          </a:xfrm>
          <a:prstGeom prst="rect">
            <a:avLst/>
          </a:prstGeom>
        </p:spPr>
      </p:pic>
    </p:spTree>
    <p:extLst>
      <p:ext uri="{BB962C8B-B14F-4D97-AF65-F5344CB8AC3E}">
        <p14:creationId xmlns:p14="http://schemas.microsoft.com/office/powerpoint/2010/main" val="12829777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Discussion/question/key message</a:t>
            </a:r>
          </a:p>
        </p:txBody>
      </p:sp>
      <p:sp>
        <p:nvSpPr>
          <p:cNvPr id="3" name="Content Placeholder 2"/>
          <p:cNvSpPr>
            <a:spLocks noGrp="1"/>
          </p:cNvSpPr>
          <p:nvPr>
            <p:ph idx="1"/>
          </p:nvPr>
        </p:nvSpPr>
        <p:spPr/>
        <p:txBody>
          <a:bodyPr>
            <a:normAutofit lnSpcReduction="10000"/>
          </a:bodyPr>
          <a:lstStyle/>
          <a:p>
            <a:r>
              <a:rPr lang="en-US" dirty="0"/>
              <a:t>Can we measure teacher competence, for </a:t>
            </a:r>
            <a:r>
              <a:rPr lang="en-US" dirty="0" err="1"/>
              <a:t>Int</a:t>
            </a:r>
            <a:r>
              <a:rPr lang="en-US" dirty="0"/>
              <a:t> and </a:t>
            </a:r>
            <a:r>
              <a:rPr lang="en-US" dirty="0" err="1"/>
              <a:t>Itercultural</a:t>
            </a:r>
            <a:r>
              <a:rPr lang="en-US" dirty="0"/>
              <a:t> competence?</a:t>
            </a:r>
          </a:p>
          <a:p>
            <a:r>
              <a:rPr lang="en-US" dirty="0"/>
              <a:t>Framework and rod map </a:t>
            </a:r>
            <a:r>
              <a:rPr lang="en-US" dirty="0" err="1"/>
              <a:t>IaH</a:t>
            </a:r>
            <a:r>
              <a:rPr lang="en-US" dirty="0"/>
              <a:t> and </a:t>
            </a:r>
            <a:r>
              <a:rPr lang="en-US" dirty="0" err="1"/>
              <a:t>IoC</a:t>
            </a:r>
            <a:r>
              <a:rPr lang="en-US" dirty="0"/>
              <a:t>, how implemented and increase teacher competence?</a:t>
            </a:r>
          </a:p>
          <a:p>
            <a:r>
              <a:rPr lang="en-US" dirty="0"/>
              <a:t>Dose the teacher attitude important for </a:t>
            </a:r>
            <a:r>
              <a:rPr lang="en-US" dirty="0" err="1"/>
              <a:t>Internationalisation</a:t>
            </a:r>
            <a:r>
              <a:rPr lang="en-US" dirty="0"/>
              <a:t> ?</a:t>
            </a:r>
          </a:p>
          <a:p>
            <a:r>
              <a:rPr lang="en-US" dirty="0"/>
              <a:t>What about motivation of teachers for improvement of competence ??</a:t>
            </a:r>
          </a:p>
          <a:p>
            <a:r>
              <a:rPr lang="en-US" dirty="0"/>
              <a:t>Do we ready to move forward in our Academy carrier, and do you recognized ourselves in international and intercultural global/regional HEI  environment ???</a:t>
            </a:r>
          </a:p>
          <a:p>
            <a:endParaRPr lang="en-US" dirty="0"/>
          </a:p>
        </p:txBody>
      </p:sp>
      <p:sp>
        <p:nvSpPr>
          <p:cNvPr id="4" name="Slide Number Placeholder 3"/>
          <p:cNvSpPr>
            <a:spLocks noGrp="1"/>
          </p:cNvSpPr>
          <p:nvPr>
            <p:ph type="sldNum" sz="quarter" idx="12"/>
          </p:nvPr>
        </p:nvSpPr>
        <p:spPr/>
        <p:txBody>
          <a:bodyPr/>
          <a:lstStyle/>
          <a:p>
            <a:fld id="{ED678E57-39F4-4DE7-B236-1743E1E3EF16}" type="slidenum">
              <a:rPr lang="en-US" smtClean="0"/>
              <a:t>31</a:t>
            </a:fld>
            <a:endParaRPr lang="en-US"/>
          </a:p>
        </p:txBody>
      </p:sp>
    </p:spTree>
    <p:extLst>
      <p:ext uri="{BB962C8B-B14F-4D97-AF65-F5344CB8AC3E}">
        <p14:creationId xmlns:p14="http://schemas.microsoft.com/office/powerpoint/2010/main" val="1805871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Disclaimer and Acknowledgement</a:t>
            </a:r>
          </a:p>
        </p:txBody>
      </p:sp>
      <p:sp>
        <p:nvSpPr>
          <p:cNvPr id="3" name="Content Placeholder 2"/>
          <p:cNvSpPr>
            <a:spLocks noGrp="1"/>
          </p:cNvSpPr>
          <p:nvPr>
            <p:ph idx="1"/>
          </p:nvPr>
        </p:nvSpPr>
        <p:spPr/>
        <p:txBody>
          <a:bodyPr/>
          <a:lstStyle/>
          <a:p>
            <a:r>
              <a:rPr lang="en-US"/>
              <a:t>Project number:  101082863-BIOSINT-ERASMUS-EDU-2022-CBHE</a:t>
            </a:r>
          </a:p>
          <a:p>
            <a:pPr marL="0" indent="0">
              <a:buNone/>
            </a:pPr>
            <a:endParaRPr lang="en-US"/>
          </a:p>
          <a:p>
            <a:r>
              <a:rPr lang="en-US"/>
              <a:t>Funded by the European Union. Views and opinions expressed are however those of the author(s) only and do not necessarily reflect those of the European Union or European Education and Culture Executive Agency (EACEA). Neither the European Union nor the granting authority can be held responsible for them.</a:t>
            </a:r>
          </a:p>
          <a:p>
            <a:endParaRPr lang="en-US"/>
          </a:p>
        </p:txBody>
      </p:sp>
      <p:sp>
        <p:nvSpPr>
          <p:cNvPr id="4" name="Slide Number Placeholder 3"/>
          <p:cNvSpPr>
            <a:spLocks noGrp="1"/>
          </p:cNvSpPr>
          <p:nvPr>
            <p:ph type="sldNum" sz="quarter" idx="12"/>
          </p:nvPr>
        </p:nvSpPr>
        <p:spPr/>
        <p:txBody>
          <a:bodyPr/>
          <a:lstStyle/>
          <a:p>
            <a:fld id="{ED678E57-39F4-4DE7-B236-1743E1E3EF16}" type="slidenum">
              <a:rPr lang="en-US" smtClean="0"/>
              <a:t>32</a:t>
            </a:fld>
            <a:endParaRPr lang="en-US"/>
          </a:p>
        </p:txBody>
      </p:sp>
    </p:spTree>
    <p:extLst>
      <p:ext uri="{BB962C8B-B14F-4D97-AF65-F5344CB8AC3E}">
        <p14:creationId xmlns:p14="http://schemas.microsoft.com/office/powerpoint/2010/main" val="11086343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79594"/>
            <a:ext cx="10515600" cy="1325563"/>
          </a:xfrm>
        </p:spPr>
        <p:txBody>
          <a:bodyPr>
            <a:normAutofit/>
          </a:bodyPr>
          <a:lstStyle/>
          <a:p>
            <a:pPr algn="ctr"/>
            <a:r>
              <a:rPr lang="sr-Latn-RS" sz="4000" b="1" dirty="0"/>
              <a:t>Teacher –Professor at Unversity</a:t>
            </a:r>
            <a:r>
              <a:rPr lang="en-US" sz="4000" b="1" dirty="0"/>
              <a:t>-roles</a:t>
            </a:r>
          </a:p>
        </p:txBody>
      </p:sp>
      <p:pic>
        <p:nvPicPr>
          <p:cNvPr id="3" name="Picture 2">
            <a:extLst>
              <a:ext uri="{FF2B5EF4-FFF2-40B4-BE49-F238E27FC236}">
                <a16:creationId xmlns="" xmlns:a16="http://schemas.microsoft.com/office/drawing/2014/main" id="{1F9B850C-86E0-DF9C-D141-6A55B95998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65297" y="1129410"/>
            <a:ext cx="9261403" cy="5121520"/>
          </a:xfrm>
          <a:prstGeom prst="rect">
            <a:avLst/>
          </a:prstGeom>
        </p:spPr>
      </p:pic>
      <p:sp>
        <p:nvSpPr>
          <p:cNvPr id="4" name="Slide Number Placeholder 3"/>
          <p:cNvSpPr>
            <a:spLocks noGrp="1"/>
          </p:cNvSpPr>
          <p:nvPr>
            <p:ph type="sldNum" sz="quarter" idx="12"/>
          </p:nvPr>
        </p:nvSpPr>
        <p:spPr/>
        <p:txBody>
          <a:bodyPr/>
          <a:lstStyle/>
          <a:p>
            <a:fld id="{ED678E57-39F4-4DE7-B236-1743E1E3EF16}" type="slidenum">
              <a:rPr lang="en-US" smtClean="0"/>
              <a:t>4</a:t>
            </a:fld>
            <a:endParaRPr lang="en-US"/>
          </a:p>
        </p:txBody>
      </p:sp>
      <p:sp>
        <p:nvSpPr>
          <p:cNvPr id="5" name="TextBox 4"/>
          <p:cNvSpPr txBox="1"/>
          <p:nvPr/>
        </p:nvSpPr>
        <p:spPr>
          <a:xfrm>
            <a:off x="1465298" y="6145510"/>
            <a:ext cx="9643089" cy="923330"/>
          </a:xfrm>
          <a:prstGeom prst="rect">
            <a:avLst/>
          </a:prstGeom>
          <a:noFill/>
        </p:spPr>
        <p:txBody>
          <a:bodyPr wrap="none" rtlCol="0">
            <a:spAutoFit/>
          </a:bodyPr>
          <a:lstStyle/>
          <a:p>
            <a:r>
              <a:rPr lang="en-US" dirty="0"/>
              <a:t>“</a:t>
            </a:r>
            <a:r>
              <a:rPr lang="ru-RU" dirty="0"/>
              <a:t>НАСТАВА У ОБЛАСТИ</a:t>
            </a:r>
            <a:r>
              <a:rPr lang="en-US" dirty="0"/>
              <a:t> </a:t>
            </a:r>
            <a:r>
              <a:rPr lang="ru-RU" dirty="0"/>
              <a:t>ЗДРАВСТВЕНИХ НАУКА</a:t>
            </a:r>
            <a:r>
              <a:rPr lang="en-US" dirty="0"/>
              <a:t> </a:t>
            </a:r>
            <a:r>
              <a:rPr lang="ru-RU" dirty="0" err="1"/>
              <a:t>водич</a:t>
            </a:r>
            <a:r>
              <a:rPr lang="ru-RU" dirty="0"/>
              <a:t> за </a:t>
            </a:r>
            <a:r>
              <a:rPr lang="ru-RU" dirty="0" err="1"/>
              <a:t>универзитетске</a:t>
            </a:r>
            <a:r>
              <a:rPr lang="en-US" dirty="0"/>
              <a:t> </a:t>
            </a:r>
            <a:r>
              <a:rPr lang="ru-RU" dirty="0"/>
              <a:t>наставнике и </a:t>
            </a:r>
            <a:r>
              <a:rPr lang="ru-RU" dirty="0" err="1"/>
              <a:t>сараднике</a:t>
            </a:r>
            <a:r>
              <a:rPr lang="en-US" dirty="0"/>
              <a:t>” </a:t>
            </a:r>
            <a:endParaRPr lang="en-US" dirty="0" smtClean="0"/>
          </a:p>
          <a:p>
            <a:r>
              <a:rPr lang="en-US" dirty="0" smtClean="0"/>
              <a:t>by </a:t>
            </a:r>
            <a:r>
              <a:rPr lang="ru-RU" dirty="0"/>
              <a:t>Снежана </a:t>
            </a:r>
            <a:r>
              <a:rPr lang="ru-RU" dirty="0" err="1"/>
              <a:t>Медић</a:t>
            </a:r>
            <a:r>
              <a:rPr lang="ru-RU" dirty="0"/>
              <a:t>, </a:t>
            </a:r>
            <a:r>
              <a:rPr lang="ru-RU" dirty="0" err="1"/>
              <a:t>Јелена</a:t>
            </a:r>
            <a:r>
              <a:rPr lang="ru-RU" dirty="0"/>
              <a:t> </a:t>
            </a:r>
            <a:r>
              <a:rPr lang="ru-RU" dirty="0" err="1"/>
              <a:t>Паројчић</a:t>
            </a:r>
            <a:r>
              <a:rPr lang="ru-RU" dirty="0"/>
              <a:t>, Марина </a:t>
            </a:r>
            <a:r>
              <a:rPr lang="ru-RU" dirty="0" err="1"/>
              <a:t>Одаловић</a:t>
            </a:r>
            <a:r>
              <a:rPr lang="en-US" dirty="0"/>
              <a:t> et </a:t>
            </a:r>
            <a:r>
              <a:rPr lang="en-US" dirty="0" smtClean="0"/>
              <a:t>al.2018</a:t>
            </a:r>
            <a:r>
              <a:rPr lang="en-US" dirty="0"/>
              <a:t/>
            </a:r>
            <a:br>
              <a:rPr lang="en-US" dirty="0"/>
            </a:br>
            <a:endParaRPr lang="en-US" dirty="0"/>
          </a:p>
        </p:txBody>
      </p:sp>
    </p:spTree>
    <p:extLst>
      <p:ext uri="{BB962C8B-B14F-4D97-AF65-F5344CB8AC3E}">
        <p14:creationId xmlns:p14="http://schemas.microsoft.com/office/powerpoint/2010/main" val="943270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Competence-terminology</a:t>
            </a:r>
          </a:p>
        </p:txBody>
      </p:sp>
      <p:sp>
        <p:nvSpPr>
          <p:cNvPr id="3" name="Content Placeholder 2"/>
          <p:cNvSpPr>
            <a:spLocks noGrp="1"/>
          </p:cNvSpPr>
          <p:nvPr>
            <p:ph idx="1"/>
          </p:nvPr>
        </p:nvSpPr>
        <p:spPr/>
        <p:txBody>
          <a:bodyPr>
            <a:normAutofit/>
          </a:bodyPr>
          <a:lstStyle/>
          <a:p>
            <a:pPr marL="0" indent="0" algn="just">
              <a:buNone/>
            </a:pPr>
            <a:r>
              <a:rPr lang="en-US" sz="3200" b="1" dirty="0">
                <a:solidFill>
                  <a:srgbClr val="0070C0"/>
                </a:solidFill>
              </a:rPr>
              <a:t>Competencies are the </a:t>
            </a:r>
            <a:r>
              <a:rPr lang="en-US" sz="3200" b="1" dirty="0">
                <a:solidFill>
                  <a:srgbClr val="FF0000"/>
                </a:solidFill>
              </a:rPr>
              <a:t>knowledge, skills, abilities, and behaviors that contribute to both individual and organizational performance.</a:t>
            </a:r>
            <a:r>
              <a:rPr lang="en-US" sz="3200" b="1" dirty="0">
                <a:solidFill>
                  <a:srgbClr val="0070C0"/>
                </a:solidFill>
              </a:rPr>
              <a:t> Knowledge refers to information acquired or learned through experience, study, or investigation. Skill is the result of consistently applying knowledge or ability.</a:t>
            </a:r>
          </a:p>
        </p:txBody>
      </p:sp>
      <p:sp>
        <p:nvSpPr>
          <p:cNvPr id="4" name="Slide Number Placeholder 3"/>
          <p:cNvSpPr>
            <a:spLocks noGrp="1"/>
          </p:cNvSpPr>
          <p:nvPr>
            <p:ph type="sldNum" sz="quarter" idx="12"/>
          </p:nvPr>
        </p:nvSpPr>
        <p:spPr/>
        <p:txBody>
          <a:bodyPr/>
          <a:lstStyle/>
          <a:p>
            <a:fld id="{ED678E57-39F4-4DE7-B236-1743E1E3EF16}" type="slidenum">
              <a:rPr lang="en-US" smtClean="0"/>
              <a:t>5</a:t>
            </a:fld>
            <a:endParaRPr lang="en-US"/>
          </a:p>
        </p:txBody>
      </p:sp>
    </p:spTree>
    <p:extLst>
      <p:ext uri="{BB962C8B-B14F-4D97-AF65-F5344CB8AC3E}">
        <p14:creationId xmlns:p14="http://schemas.microsoft.com/office/powerpoint/2010/main" val="1098609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Pharmacy Education 2023\Competence based education -LLL.jfif"/>
          <p:cNvPicPr/>
          <p:nvPr/>
        </p:nvPicPr>
        <p:blipFill>
          <a:blip r:embed="rId2">
            <a:extLst>
              <a:ext uri="{28A0092B-C50C-407E-A947-70E740481C1C}">
                <a14:useLocalDpi xmlns:a14="http://schemas.microsoft.com/office/drawing/2010/main" val="0"/>
              </a:ext>
            </a:extLst>
          </a:blip>
          <a:srcRect/>
          <a:stretch>
            <a:fillRect/>
          </a:stretch>
        </p:blipFill>
        <p:spPr bwMode="auto">
          <a:xfrm>
            <a:off x="2566555" y="810491"/>
            <a:ext cx="5829300" cy="5559136"/>
          </a:xfrm>
          <a:prstGeom prst="rect">
            <a:avLst/>
          </a:prstGeom>
          <a:noFill/>
          <a:ln>
            <a:noFill/>
          </a:ln>
        </p:spPr>
      </p:pic>
      <p:sp>
        <p:nvSpPr>
          <p:cNvPr id="3" name="Slide Number Placeholder 2"/>
          <p:cNvSpPr>
            <a:spLocks noGrp="1"/>
          </p:cNvSpPr>
          <p:nvPr>
            <p:ph type="sldNum" sz="quarter" idx="12"/>
          </p:nvPr>
        </p:nvSpPr>
        <p:spPr/>
        <p:txBody>
          <a:bodyPr/>
          <a:lstStyle/>
          <a:p>
            <a:fld id="{ED678E57-39F4-4DE7-B236-1743E1E3EF16}" type="slidenum">
              <a:rPr lang="en-US" smtClean="0"/>
              <a:t>6</a:t>
            </a:fld>
            <a:endParaRPr lang="en-US"/>
          </a:p>
        </p:txBody>
      </p:sp>
    </p:spTree>
    <p:extLst>
      <p:ext uri="{BB962C8B-B14F-4D97-AF65-F5344CB8AC3E}">
        <p14:creationId xmlns:p14="http://schemas.microsoft.com/office/powerpoint/2010/main" val="1327814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Competence- basic terminology</a:t>
            </a:r>
            <a:br>
              <a:rPr lang="en-US" dirty="0"/>
            </a:br>
            <a:r>
              <a:rPr lang="en-US" sz="3200" b="1" dirty="0"/>
              <a:t>Competency base education</a:t>
            </a:r>
          </a:p>
        </p:txBody>
      </p:sp>
      <p:sp>
        <p:nvSpPr>
          <p:cNvPr id="3" name="Content Placeholder 2"/>
          <p:cNvSpPr>
            <a:spLocks noGrp="1"/>
          </p:cNvSpPr>
          <p:nvPr>
            <p:ph idx="1"/>
          </p:nvPr>
        </p:nvSpPr>
        <p:spPr/>
        <p:txBody>
          <a:bodyPr>
            <a:normAutofit fontScale="92500" lnSpcReduction="10000"/>
          </a:bodyPr>
          <a:lstStyle/>
          <a:p>
            <a:pPr algn="just"/>
            <a:r>
              <a:rPr lang="en-US" dirty="0"/>
              <a:t>In basic terms, </a:t>
            </a:r>
            <a:r>
              <a:rPr lang="en-US" b="1" dirty="0"/>
              <a:t>competency-based education </a:t>
            </a:r>
            <a:r>
              <a:rPr lang="en-US" dirty="0"/>
              <a:t>means that, instead of focusing on grades and yearly curriculum schedules, the main emphasis is placed </a:t>
            </a:r>
            <a:r>
              <a:rPr lang="en-US" b="1" dirty="0"/>
              <a:t>on how competent each student is in the subject</a:t>
            </a:r>
            <a:r>
              <a:rPr lang="en-US" dirty="0"/>
              <a:t>. This means that students can only move forward when </a:t>
            </a:r>
            <a:r>
              <a:rPr lang="en-US" b="1" dirty="0"/>
              <a:t>they demonstrate mastery of the material.</a:t>
            </a:r>
          </a:p>
          <a:p>
            <a:pPr algn="just"/>
            <a:r>
              <a:rPr lang="en-US" b="1" dirty="0"/>
              <a:t>Competency-based education and personalized learning </a:t>
            </a:r>
            <a:r>
              <a:rPr lang="en-US" dirty="0"/>
              <a:t>go hand-in-hand. By personalizing the learning experience for each student, teachers ensure that every student achieves full mastery before moving forward.</a:t>
            </a:r>
          </a:p>
          <a:p>
            <a:pPr algn="just"/>
            <a:r>
              <a:rPr lang="en-US" dirty="0"/>
              <a:t>In this way, </a:t>
            </a:r>
            <a:r>
              <a:rPr lang="en-US" b="1" dirty="0"/>
              <a:t>the goal of equity is achieved</a:t>
            </a:r>
            <a:r>
              <a:rPr lang="en-US" dirty="0"/>
              <a:t>: students progress at their own pace, but everyone in the class achieves mastery.</a:t>
            </a:r>
          </a:p>
          <a:p>
            <a:pPr algn="just"/>
            <a:r>
              <a:rPr lang="en-US" dirty="0"/>
              <a:t>Competency-based education provides a clear focus on preparing students </a:t>
            </a:r>
            <a:r>
              <a:rPr lang="en-US" b="1" dirty="0"/>
              <a:t>for the next stage of their life</a:t>
            </a:r>
            <a:r>
              <a:rPr lang="en-US" dirty="0"/>
              <a:t>, whether it be college or a career.</a:t>
            </a:r>
          </a:p>
        </p:txBody>
      </p:sp>
      <p:sp>
        <p:nvSpPr>
          <p:cNvPr id="4" name="Slide Number Placeholder 3"/>
          <p:cNvSpPr>
            <a:spLocks noGrp="1"/>
          </p:cNvSpPr>
          <p:nvPr>
            <p:ph type="sldNum" sz="quarter" idx="12"/>
          </p:nvPr>
        </p:nvSpPr>
        <p:spPr/>
        <p:txBody>
          <a:bodyPr/>
          <a:lstStyle/>
          <a:p>
            <a:fld id="{ED678E57-39F4-4DE7-B236-1743E1E3EF16}" type="slidenum">
              <a:rPr lang="en-US" smtClean="0"/>
              <a:t>7</a:t>
            </a:fld>
            <a:endParaRPr lang="en-US"/>
          </a:p>
        </p:txBody>
      </p:sp>
    </p:spTree>
    <p:extLst>
      <p:ext uri="{BB962C8B-B14F-4D97-AF65-F5344CB8AC3E}">
        <p14:creationId xmlns:p14="http://schemas.microsoft.com/office/powerpoint/2010/main" val="2180153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European Qualification Framework vs Competence Framework</a:t>
            </a:r>
          </a:p>
        </p:txBody>
      </p:sp>
      <p:sp>
        <p:nvSpPr>
          <p:cNvPr id="3" name="Content Placeholder 2"/>
          <p:cNvSpPr>
            <a:spLocks noGrp="1"/>
          </p:cNvSpPr>
          <p:nvPr>
            <p:ph idx="1"/>
          </p:nvPr>
        </p:nvSpPr>
        <p:spPr/>
        <p:txBody>
          <a:bodyPr>
            <a:normAutofit fontScale="92500" lnSpcReduction="10000"/>
          </a:bodyPr>
          <a:lstStyle/>
          <a:p>
            <a:pPr algn="just"/>
            <a:r>
              <a:rPr lang="en-US" dirty="0"/>
              <a:t>The ability to use knowledge, skills, and personal, social, and/or methodological abilities in work or study situations, as well as in professional and personal development, may be described in terms of </a:t>
            </a:r>
            <a:r>
              <a:rPr lang="en-US" b="1" dirty="0">
                <a:solidFill>
                  <a:srgbClr val="0070C0"/>
                </a:solidFill>
              </a:rPr>
              <a:t>responsibility and autonomy</a:t>
            </a:r>
            <a:r>
              <a:rPr lang="en-US" dirty="0"/>
              <a:t>. This is defined in the European Qualifications Framework (EQF).</a:t>
            </a:r>
          </a:p>
          <a:p>
            <a:pPr algn="just"/>
            <a:r>
              <a:rPr lang="en-US" dirty="0"/>
              <a:t>Fostering competencies is the goal of all educational programs. Competencies are developed in all course units and assessed at different stages of a program. Some competencies are subject-specific (related to a particular field of study), while others </a:t>
            </a:r>
            <a:r>
              <a:rPr lang="en-US" b="1" dirty="0"/>
              <a:t>are generic (common to any degree course)</a:t>
            </a:r>
            <a:r>
              <a:rPr lang="en-US" dirty="0"/>
              <a:t>. </a:t>
            </a:r>
            <a:endParaRPr lang="en-US" dirty="0" smtClean="0"/>
          </a:p>
          <a:p>
            <a:pPr algn="just"/>
            <a:r>
              <a:rPr lang="en-US" dirty="0" smtClean="0"/>
              <a:t>Competence </a:t>
            </a:r>
            <a:r>
              <a:rPr lang="en-US" dirty="0"/>
              <a:t>development typically proceeds in an </a:t>
            </a:r>
            <a:r>
              <a:rPr lang="en-US" b="1" dirty="0"/>
              <a:t>integrated and cyclical manner throughout a program.</a:t>
            </a:r>
          </a:p>
        </p:txBody>
      </p:sp>
      <p:sp>
        <p:nvSpPr>
          <p:cNvPr id="4" name="Slide Number Placeholder 3"/>
          <p:cNvSpPr>
            <a:spLocks noGrp="1"/>
          </p:cNvSpPr>
          <p:nvPr>
            <p:ph type="sldNum" sz="quarter" idx="12"/>
          </p:nvPr>
        </p:nvSpPr>
        <p:spPr/>
        <p:txBody>
          <a:bodyPr/>
          <a:lstStyle/>
          <a:p>
            <a:fld id="{ED678E57-39F4-4DE7-B236-1743E1E3EF16}" type="slidenum">
              <a:rPr lang="en-US" smtClean="0"/>
              <a:t>8</a:t>
            </a:fld>
            <a:endParaRPr lang="en-US"/>
          </a:p>
        </p:txBody>
      </p:sp>
    </p:spTree>
    <p:extLst>
      <p:ext uri="{BB962C8B-B14F-4D97-AF65-F5344CB8AC3E}">
        <p14:creationId xmlns:p14="http://schemas.microsoft.com/office/powerpoint/2010/main" val="3580415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Teacher’s Competence criteria (EU)</a:t>
            </a:r>
          </a:p>
        </p:txBody>
      </p:sp>
      <p:sp>
        <p:nvSpPr>
          <p:cNvPr id="3" name="Content Placeholder 2"/>
          <p:cNvSpPr>
            <a:spLocks noGrp="1"/>
          </p:cNvSpPr>
          <p:nvPr>
            <p:ph idx="1"/>
          </p:nvPr>
        </p:nvSpPr>
        <p:spPr/>
        <p:txBody>
          <a:bodyPr/>
          <a:lstStyle/>
          <a:p>
            <a:r>
              <a:rPr lang="en-US" dirty="0"/>
              <a:t>Innovations in Existing Programs:</a:t>
            </a:r>
          </a:p>
          <a:p>
            <a:pPr lvl="1"/>
            <a:r>
              <a:rPr lang="en-US" dirty="0"/>
              <a:t>Introduced significant innovations in existing programs.</a:t>
            </a:r>
          </a:p>
          <a:p>
            <a:pPr lvl="1"/>
            <a:r>
              <a:rPr lang="en-US" dirty="0"/>
              <a:t>Innovation in pedagogy, such as e-learning courses or activities.</a:t>
            </a:r>
          </a:p>
          <a:p>
            <a:r>
              <a:rPr lang="en-US" dirty="0"/>
              <a:t>Improvement of Teaching Quality:</a:t>
            </a:r>
          </a:p>
          <a:p>
            <a:pPr lvl="1"/>
            <a:r>
              <a:rPr lang="en-US" dirty="0"/>
              <a:t>Commitment to enhancing teaching quality.</a:t>
            </a:r>
          </a:p>
          <a:p>
            <a:pPr lvl="1"/>
            <a:r>
              <a:rPr lang="en-US" dirty="0"/>
              <a:t>Dedication to and quality of professional activities related to teaching.</a:t>
            </a:r>
          </a:p>
        </p:txBody>
      </p:sp>
      <p:sp>
        <p:nvSpPr>
          <p:cNvPr id="4" name="Slide Number Placeholder 3"/>
          <p:cNvSpPr>
            <a:spLocks noGrp="1"/>
          </p:cNvSpPr>
          <p:nvPr>
            <p:ph type="sldNum" sz="quarter" idx="12"/>
          </p:nvPr>
        </p:nvSpPr>
        <p:spPr/>
        <p:txBody>
          <a:bodyPr/>
          <a:lstStyle/>
          <a:p>
            <a:fld id="{ED678E57-39F4-4DE7-B236-1743E1E3EF16}" type="slidenum">
              <a:rPr lang="en-US" smtClean="0"/>
              <a:t>9</a:t>
            </a:fld>
            <a:endParaRPr lang="en-US"/>
          </a:p>
        </p:txBody>
      </p:sp>
    </p:spTree>
    <p:extLst>
      <p:ext uri="{BB962C8B-B14F-4D97-AF65-F5344CB8AC3E}">
        <p14:creationId xmlns:p14="http://schemas.microsoft.com/office/powerpoint/2010/main" val="20202594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861</TotalTime>
  <Words>2391</Words>
  <Application>Microsoft Office PowerPoint</Application>
  <PresentationFormat>Widescreen</PresentationFormat>
  <Paragraphs>263</Paragraphs>
  <Slides>32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Wingdings</vt:lpstr>
      <vt:lpstr>Office Theme</vt:lpstr>
      <vt:lpstr>Teachers’ competence in Biomedical education – international approach</vt:lpstr>
      <vt:lpstr>T4.1 Organize workshops for teaching staff related to IoC and development of intercultural competence Contents</vt:lpstr>
      <vt:lpstr>Teacher –Professor at Unversity  </vt:lpstr>
      <vt:lpstr>Teacher –Professor at Unversity-roles</vt:lpstr>
      <vt:lpstr>Competence-terminology</vt:lpstr>
      <vt:lpstr>PowerPoint Presentation</vt:lpstr>
      <vt:lpstr>Competence- basic terminology Competency base education</vt:lpstr>
      <vt:lpstr>European Qualification Framework vs Competence Framework</vt:lpstr>
      <vt:lpstr>Teacher’s Competence criteria (EU)</vt:lpstr>
      <vt:lpstr>Teaching and learning and Assessing- Bloom taxonomy </vt:lpstr>
      <vt:lpstr>Teaching and learning and Assessing- Bloom taxonomy</vt:lpstr>
      <vt:lpstr>Teaching and learning and Assessing- Bloom taxonomy</vt:lpstr>
      <vt:lpstr>Teaching and learning and Assessing- Bloom taxonomy</vt:lpstr>
      <vt:lpstr>Teaching and learning and Assessing- Bloom taxonomy</vt:lpstr>
      <vt:lpstr>Changes in medical education</vt:lpstr>
      <vt:lpstr>Changes in medical education</vt:lpstr>
      <vt:lpstr>PowerPoint Presentation</vt:lpstr>
      <vt:lpstr>PowerPoint Presentation</vt:lpstr>
      <vt:lpstr>Interactive teaching in biomedical education</vt:lpstr>
      <vt:lpstr>PowerPoint Presentation</vt:lpstr>
      <vt:lpstr>On line teaching of biomedical student during COVID -19 -International study</vt:lpstr>
      <vt:lpstr>On line teaching of biomedical student during COVID -19 -International study</vt:lpstr>
      <vt:lpstr>Courses of Teaching in medical education</vt:lpstr>
      <vt:lpstr>Courses of Teaching in medical education</vt:lpstr>
      <vt:lpstr>Internationalization and Intercultural competence in HEI</vt:lpstr>
      <vt:lpstr>Internationalization and Intercultural competence in HEI</vt:lpstr>
      <vt:lpstr>Internationalization and Intercultural competence in HEI</vt:lpstr>
      <vt:lpstr>Example-Intercultural competence in HEI</vt:lpstr>
      <vt:lpstr>PowerPoint Presentation</vt:lpstr>
      <vt:lpstr>PowerPoint Presentation</vt:lpstr>
      <vt:lpstr>Discussion/question/key message</vt:lpstr>
      <vt:lpstr>Disclaimer and Acknowledgement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Teachers’ competence in Biomedical education – international approach</dc:title>
  <dc:creator>Petar Tasic</dc:creator>
  <cp:lastModifiedBy>Petar Tasic</cp:lastModifiedBy>
  <cp:revision>51</cp:revision>
  <dcterms:created xsi:type="dcterms:W3CDTF">2024-12-11T22:53:51Z</dcterms:created>
  <dcterms:modified xsi:type="dcterms:W3CDTF">2024-12-13T11:33:09Z</dcterms:modified>
</cp:coreProperties>
</file>